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74"/>
  </p:notesMasterIdLst>
  <p:handoutMasterIdLst>
    <p:handoutMasterId r:id="rId75"/>
  </p:handoutMasterIdLst>
  <p:sldIdLst>
    <p:sldId id="350" r:id="rId5"/>
    <p:sldId id="361" r:id="rId6"/>
    <p:sldId id="1279" r:id="rId7"/>
    <p:sldId id="355" r:id="rId8"/>
    <p:sldId id="1282" r:id="rId9"/>
    <p:sldId id="1284" r:id="rId10"/>
    <p:sldId id="1283" r:id="rId11"/>
    <p:sldId id="1285" r:id="rId12"/>
    <p:sldId id="357" r:id="rId13"/>
    <p:sldId id="1287" r:id="rId14"/>
    <p:sldId id="1289" r:id="rId15"/>
    <p:sldId id="1292" r:id="rId16"/>
    <p:sldId id="1286" r:id="rId17"/>
    <p:sldId id="1772" r:id="rId18"/>
    <p:sldId id="1773" r:id="rId19"/>
    <p:sldId id="1771" r:id="rId20"/>
    <p:sldId id="1839" r:id="rId21"/>
    <p:sldId id="1774" r:id="rId22"/>
    <p:sldId id="1281" r:id="rId23"/>
    <p:sldId id="352" r:id="rId24"/>
    <p:sldId id="1291" r:id="rId25"/>
    <p:sldId id="1775" r:id="rId26"/>
    <p:sldId id="1769" r:id="rId27"/>
    <p:sldId id="1767" r:id="rId28"/>
    <p:sldId id="1815" r:id="rId29"/>
    <p:sldId id="1777" r:id="rId30"/>
    <p:sldId id="1778" r:id="rId31"/>
    <p:sldId id="1791" r:id="rId32"/>
    <p:sldId id="1792" r:id="rId33"/>
    <p:sldId id="1790" r:id="rId34"/>
    <p:sldId id="1793" r:id="rId35"/>
    <p:sldId id="1779" r:id="rId36"/>
    <p:sldId id="1795" r:id="rId37"/>
    <p:sldId id="1796" r:id="rId38"/>
    <p:sldId id="1794" r:id="rId39"/>
    <p:sldId id="1797" r:id="rId40"/>
    <p:sldId id="1780" r:id="rId41"/>
    <p:sldId id="1799" r:id="rId42"/>
    <p:sldId id="1800" r:id="rId43"/>
    <p:sldId id="1798" r:id="rId44"/>
    <p:sldId id="1801" r:id="rId45"/>
    <p:sldId id="1781" r:id="rId46"/>
    <p:sldId id="1803" r:id="rId47"/>
    <p:sldId id="1804" r:id="rId48"/>
    <p:sldId id="1802" r:id="rId49"/>
    <p:sldId id="1805" r:id="rId50"/>
    <p:sldId id="1782" r:id="rId51"/>
    <p:sldId id="1807" r:id="rId52"/>
    <p:sldId id="1808" r:id="rId53"/>
    <p:sldId id="1806" r:id="rId54"/>
    <p:sldId id="1809" r:id="rId55"/>
    <p:sldId id="1838" r:id="rId56"/>
    <p:sldId id="1788" r:id="rId57"/>
    <p:sldId id="1829" r:id="rId58"/>
    <p:sldId id="1830" r:id="rId59"/>
    <p:sldId id="1831" r:id="rId60"/>
    <p:sldId id="1832" r:id="rId61"/>
    <p:sldId id="1833" r:id="rId62"/>
    <p:sldId id="1834" r:id="rId63"/>
    <p:sldId id="1826" r:id="rId64"/>
    <p:sldId id="1827" r:id="rId65"/>
    <p:sldId id="1828" r:id="rId66"/>
    <p:sldId id="1840" r:id="rId67"/>
    <p:sldId id="1835" r:id="rId68"/>
    <p:sldId id="1836" r:id="rId69"/>
    <p:sldId id="1837" r:id="rId70"/>
    <p:sldId id="1841" r:id="rId71"/>
    <p:sldId id="1814" r:id="rId72"/>
    <p:sldId id="1290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76" autoAdjust="0"/>
    <p:restoredTop sz="92597" autoAdjust="0"/>
  </p:normalViewPr>
  <p:slideViewPr>
    <p:cSldViewPr snapToGrid="0">
      <p:cViewPr varScale="1">
        <p:scale>
          <a:sx n="102" d="100"/>
          <a:sy n="102" d="100"/>
        </p:scale>
        <p:origin x="6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182"/>
    </p:cViewPr>
  </p:sorterViewPr>
  <p:notesViewPr>
    <p:cSldViewPr snapToGrid="0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C38D86-12B9-4F15-AD1D-3EEFAFD59394}" type="doc">
      <dgm:prSet loTypeId="urn:microsoft.com/office/officeart/2005/8/layout/venn2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87BDA5C-C847-4F39-8839-A644A38050E0}">
      <dgm:prSet phldrT="[Text]" custT="1"/>
      <dgm:spPr/>
      <dgm:t>
        <a:bodyPr/>
        <a:lstStyle/>
        <a:p>
          <a:r>
            <a:rPr lang="en-US" sz="2000" b="1" dirty="0"/>
            <a:t>Public Policy    </a:t>
          </a:r>
          <a:r>
            <a:rPr lang="en-US" sz="1400" dirty="0"/>
            <a:t>(state, national) </a:t>
          </a:r>
        </a:p>
      </dgm:t>
    </dgm:pt>
    <dgm:pt modelId="{E02BE36A-94C9-494F-94CE-16FA1FEAC0C1}" type="parTrans" cxnId="{0F24AFCA-ADD5-406E-8951-98847F2C039A}">
      <dgm:prSet/>
      <dgm:spPr/>
      <dgm:t>
        <a:bodyPr/>
        <a:lstStyle/>
        <a:p>
          <a:endParaRPr lang="en-US"/>
        </a:p>
      </dgm:t>
    </dgm:pt>
    <dgm:pt modelId="{6BBDF717-86E8-4891-839B-47E5915B4B8D}" type="sibTrans" cxnId="{0F24AFCA-ADD5-406E-8951-98847F2C039A}">
      <dgm:prSet/>
      <dgm:spPr/>
      <dgm:t>
        <a:bodyPr/>
        <a:lstStyle/>
        <a:p>
          <a:endParaRPr lang="en-US"/>
        </a:p>
      </dgm:t>
    </dgm:pt>
    <dgm:pt modelId="{C3E0040E-6A34-4AAF-BBCF-E25DD3C0204D}">
      <dgm:prSet phldrT="[Text]" custT="1"/>
      <dgm:spPr/>
      <dgm:t>
        <a:bodyPr/>
        <a:lstStyle/>
        <a:p>
          <a:r>
            <a:rPr lang="en-US" sz="2000" b="1" dirty="0"/>
            <a:t>Community      </a:t>
          </a:r>
          <a:r>
            <a:rPr lang="en-US" sz="1100" dirty="0"/>
            <a:t> </a:t>
          </a:r>
          <a:r>
            <a:rPr lang="en-US" sz="1400" dirty="0"/>
            <a:t>(norms, built environment) </a:t>
          </a:r>
        </a:p>
      </dgm:t>
    </dgm:pt>
    <dgm:pt modelId="{A8A7EC41-A02B-49A9-BE7E-5A98B7919A9C}" type="parTrans" cxnId="{59A678E4-B0A0-4404-8867-79D2F7D6AB96}">
      <dgm:prSet/>
      <dgm:spPr/>
      <dgm:t>
        <a:bodyPr/>
        <a:lstStyle/>
        <a:p>
          <a:endParaRPr lang="en-US"/>
        </a:p>
      </dgm:t>
    </dgm:pt>
    <dgm:pt modelId="{E3AC07FC-2E13-41DD-A960-3783FB7FA29A}" type="sibTrans" cxnId="{59A678E4-B0A0-4404-8867-79D2F7D6AB96}">
      <dgm:prSet/>
      <dgm:spPr/>
      <dgm:t>
        <a:bodyPr/>
        <a:lstStyle/>
        <a:p>
          <a:endParaRPr lang="en-US"/>
        </a:p>
      </dgm:t>
    </dgm:pt>
    <dgm:pt modelId="{FAED782F-D97C-4FF5-9E76-A0D83CC91719}">
      <dgm:prSet phldrT="[Text]" custT="1"/>
      <dgm:spPr/>
      <dgm:t>
        <a:bodyPr/>
        <a:lstStyle/>
        <a:p>
          <a:r>
            <a:rPr lang="en-US" sz="2000" b="1" dirty="0"/>
            <a:t>Organizational </a:t>
          </a:r>
          <a:r>
            <a:rPr lang="en-US" sz="1400" dirty="0"/>
            <a:t>(workplace, school) </a:t>
          </a:r>
        </a:p>
      </dgm:t>
    </dgm:pt>
    <dgm:pt modelId="{86DE72A6-6A33-48DE-9940-D5E172C44DF0}" type="parTrans" cxnId="{657D68CD-709E-418A-8C74-808A64488071}">
      <dgm:prSet/>
      <dgm:spPr/>
      <dgm:t>
        <a:bodyPr/>
        <a:lstStyle/>
        <a:p>
          <a:endParaRPr lang="en-US"/>
        </a:p>
      </dgm:t>
    </dgm:pt>
    <dgm:pt modelId="{0B0FA580-627A-4201-8A83-4B084449FEEF}" type="sibTrans" cxnId="{657D68CD-709E-418A-8C74-808A64488071}">
      <dgm:prSet/>
      <dgm:spPr/>
      <dgm:t>
        <a:bodyPr/>
        <a:lstStyle/>
        <a:p>
          <a:endParaRPr lang="en-US"/>
        </a:p>
      </dgm:t>
    </dgm:pt>
    <dgm:pt modelId="{0D3E7894-9FAB-4A6E-8FA2-2C5C30E68187}">
      <dgm:prSet phldrT="[Text]" custT="1"/>
      <dgm:spPr/>
      <dgm:t>
        <a:bodyPr/>
        <a:lstStyle/>
        <a:p>
          <a:endParaRPr lang="en-US" sz="2000" dirty="0"/>
        </a:p>
        <a:p>
          <a:r>
            <a:rPr lang="en-US" sz="2000" b="1" dirty="0"/>
            <a:t>Interpersonal</a:t>
          </a:r>
          <a:r>
            <a:rPr lang="en-US" sz="2000" dirty="0"/>
            <a:t> </a:t>
          </a:r>
          <a:r>
            <a:rPr lang="en-US" sz="1400" dirty="0"/>
            <a:t>(family, friends, social network) </a:t>
          </a:r>
        </a:p>
      </dgm:t>
    </dgm:pt>
    <dgm:pt modelId="{A36F4749-4272-4BB4-87C5-5A34170A7285}" type="parTrans" cxnId="{8179CCBC-C01E-4645-B640-33CE95D8E27E}">
      <dgm:prSet/>
      <dgm:spPr/>
      <dgm:t>
        <a:bodyPr/>
        <a:lstStyle/>
        <a:p>
          <a:endParaRPr lang="en-US"/>
        </a:p>
      </dgm:t>
    </dgm:pt>
    <dgm:pt modelId="{967DEB4E-E9B4-405A-A446-BFC2EBDB7ECF}" type="sibTrans" cxnId="{8179CCBC-C01E-4645-B640-33CE95D8E27E}">
      <dgm:prSet/>
      <dgm:spPr/>
      <dgm:t>
        <a:bodyPr/>
        <a:lstStyle/>
        <a:p>
          <a:endParaRPr lang="en-US"/>
        </a:p>
      </dgm:t>
    </dgm:pt>
    <dgm:pt modelId="{D75569CD-C884-497C-A07B-4B5B3E4B91F2}">
      <dgm:prSet custT="1"/>
      <dgm:spPr/>
      <dgm:t>
        <a:bodyPr/>
        <a:lstStyle/>
        <a:p>
          <a:r>
            <a:rPr lang="en-US" sz="2000" b="1" dirty="0"/>
            <a:t>Individual</a:t>
          </a:r>
          <a:r>
            <a:rPr lang="en-US" sz="1600" b="1" dirty="0"/>
            <a:t> </a:t>
          </a:r>
          <a:r>
            <a:rPr lang="en-US" sz="1400" dirty="0"/>
            <a:t>(knowledge, skills, attitude) </a:t>
          </a:r>
        </a:p>
      </dgm:t>
    </dgm:pt>
    <dgm:pt modelId="{B8DC5306-BEDA-4708-B93D-B6273C1CCC73}" type="parTrans" cxnId="{32AA3924-569D-4545-9C4B-DA6B74A2694E}">
      <dgm:prSet/>
      <dgm:spPr/>
      <dgm:t>
        <a:bodyPr/>
        <a:lstStyle/>
        <a:p>
          <a:endParaRPr lang="en-US"/>
        </a:p>
      </dgm:t>
    </dgm:pt>
    <dgm:pt modelId="{E36E4C80-CC19-487D-8C45-41F02E364223}" type="sibTrans" cxnId="{32AA3924-569D-4545-9C4B-DA6B74A2694E}">
      <dgm:prSet/>
      <dgm:spPr/>
      <dgm:t>
        <a:bodyPr/>
        <a:lstStyle/>
        <a:p>
          <a:endParaRPr lang="en-US"/>
        </a:p>
      </dgm:t>
    </dgm:pt>
    <dgm:pt modelId="{50E0E0B5-7D48-440E-A924-61724C535E46}" type="pres">
      <dgm:prSet presAssocID="{D5C38D86-12B9-4F15-AD1D-3EEFAFD59394}" presName="Name0" presStyleCnt="0">
        <dgm:presLayoutVars>
          <dgm:chMax val="7"/>
          <dgm:resizeHandles val="exact"/>
        </dgm:presLayoutVars>
      </dgm:prSet>
      <dgm:spPr/>
    </dgm:pt>
    <dgm:pt modelId="{512464A1-2F39-4259-9252-54CF7AA24D95}" type="pres">
      <dgm:prSet presAssocID="{D5C38D86-12B9-4F15-AD1D-3EEFAFD59394}" presName="comp1" presStyleCnt="0"/>
      <dgm:spPr/>
    </dgm:pt>
    <dgm:pt modelId="{860F1205-7D38-4D89-8D73-7E5531CC07AD}" type="pres">
      <dgm:prSet presAssocID="{D5C38D86-12B9-4F15-AD1D-3EEFAFD59394}" presName="circle1" presStyleLbl="node1" presStyleIdx="0" presStyleCnt="5" custScaleX="109788" custScaleY="94261" custLinFactNeighborX="675" custLinFactNeighborY="2941"/>
      <dgm:spPr/>
    </dgm:pt>
    <dgm:pt modelId="{E1A6E9B4-39E9-4396-B365-C896EEC59847}" type="pres">
      <dgm:prSet presAssocID="{D5C38D86-12B9-4F15-AD1D-3EEFAFD59394}" presName="c1text" presStyleLbl="node1" presStyleIdx="0" presStyleCnt="5">
        <dgm:presLayoutVars>
          <dgm:bulletEnabled val="1"/>
        </dgm:presLayoutVars>
      </dgm:prSet>
      <dgm:spPr/>
    </dgm:pt>
    <dgm:pt modelId="{BF17873C-344E-49A3-92BD-9F460C16E91A}" type="pres">
      <dgm:prSet presAssocID="{D5C38D86-12B9-4F15-AD1D-3EEFAFD59394}" presName="comp2" presStyleCnt="0"/>
      <dgm:spPr/>
    </dgm:pt>
    <dgm:pt modelId="{60C67FC2-BA8F-4CF7-90DC-0DA9D66F16F1}" type="pres">
      <dgm:prSet presAssocID="{D5C38D86-12B9-4F15-AD1D-3EEFAFD59394}" presName="circle2" presStyleLbl="node1" presStyleIdx="1" presStyleCnt="5" custScaleX="116548" custScaleY="90858" custLinFactNeighborX="596" custLinFactNeighborY="5958"/>
      <dgm:spPr/>
    </dgm:pt>
    <dgm:pt modelId="{D0DA549A-22AF-4250-8113-071DBEBAF997}" type="pres">
      <dgm:prSet presAssocID="{D5C38D86-12B9-4F15-AD1D-3EEFAFD59394}" presName="c2text" presStyleLbl="node1" presStyleIdx="1" presStyleCnt="5">
        <dgm:presLayoutVars>
          <dgm:bulletEnabled val="1"/>
        </dgm:presLayoutVars>
      </dgm:prSet>
      <dgm:spPr/>
    </dgm:pt>
    <dgm:pt modelId="{F91DEB14-3219-4954-8020-BE780B10A710}" type="pres">
      <dgm:prSet presAssocID="{D5C38D86-12B9-4F15-AD1D-3EEFAFD59394}" presName="comp3" presStyleCnt="0"/>
      <dgm:spPr/>
    </dgm:pt>
    <dgm:pt modelId="{7AB037B2-6AA3-4D15-A788-7A1FDBEEF1A8}" type="pres">
      <dgm:prSet presAssocID="{D5C38D86-12B9-4F15-AD1D-3EEFAFD59394}" presName="circle3" presStyleLbl="node1" presStyleIdx="2" presStyleCnt="5" custScaleX="122032" custScaleY="85550" custLinFactNeighborX="1476" custLinFactNeighborY="6858"/>
      <dgm:spPr/>
    </dgm:pt>
    <dgm:pt modelId="{743B6F7C-1CC0-48D9-923D-A35D13293E3D}" type="pres">
      <dgm:prSet presAssocID="{D5C38D86-12B9-4F15-AD1D-3EEFAFD59394}" presName="c3text" presStyleLbl="node1" presStyleIdx="2" presStyleCnt="5">
        <dgm:presLayoutVars>
          <dgm:bulletEnabled val="1"/>
        </dgm:presLayoutVars>
      </dgm:prSet>
      <dgm:spPr/>
    </dgm:pt>
    <dgm:pt modelId="{5BA4E37C-7433-427E-8917-4692355BAF18}" type="pres">
      <dgm:prSet presAssocID="{D5C38D86-12B9-4F15-AD1D-3EEFAFD59394}" presName="comp4" presStyleCnt="0"/>
      <dgm:spPr/>
    </dgm:pt>
    <dgm:pt modelId="{D8485461-08A4-4921-8475-6E1DD589AC6E}" type="pres">
      <dgm:prSet presAssocID="{D5C38D86-12B9-4F15-AD1D-3EEFAFD59394}" presName="circle4" presStyleLbl="node1" presStyleIdx="3" presStyleCnt="5" custScaleX="128708" custScaleY="85864" custLinFactNeighborX="1211" custLinFactNeighborY="7408"/>
      <dgm:spPr/>
    </dgm:pt>
    <dgm:pt modelId="{97272723-B20B-4E06-8FCE-1164C69F4FBB}" type="pres">
      <dgm:prSet presAssocID="{D5C38D86-12B9-4F15-AD1D-3EEFAFD59394}" presName="c4text" presStyleLbl="node1" presStyleIdx="3" presStyleCnt="5">
        <dgm:presLayoutVars>
          <dgm:bulletEnabled val="1"/>
        </dgm:presLayoutVars>
      </dgm:prSet>
      <dgm:spPr/>
    </dgm:pt>
    <dgm:pt modelId="{2C44B955-8486-43E5-9172-32626EAFCF2A}" type="pres">
      <dgm:prSet presAssocID="{D5C38D86-12B9-4F15-AD1D-3EEFAFD59394}" presName="comp5" presStyleCnt="0"/>
      <dgm:spPr/>
    </dgm:pt>
    <dgm:pt modelId="{F6F654C3-06BE-4CC4-B89F-7A58A89EEA9F}" type="pres">
      <dgm:prSet presAssocID="{D5C38D86-12B9-4F15-AD1D-3EEFAFD59394}" presName="circle5" presStyleLbl="node1" presStyleIdx="4" presStyleCnt="5" custScaleX="105127" custScaleY="69047" custLinFactNeighborX="1120" custLinFactNeighborY="15242"/>
      <dgm:spPr/>
    </dgm:pt>
    <dgm:pt modelId="{8C9A0100-C105-4A11-9CEB-40D4AB3CA2B4}" type="pres">
      <dgm:prSet presAssocID="{D5C38D86-12B9-4F15-AD1D-3EEFAFD59394}" presName="c5text" presStyleLbl="node1" presStyleIdx="4" presStyleCnt="5">
        <dgm:presLayoutVars>
          <dgm:bulletEnabled val="1"/>
        </dgm:presLayoutVars>
      </dgm:prSet>
      <dgm:spPr/>
    </dgm:pt>
  </dgm:ptLst>
  <dgm:cxnLst>
    <dgm:cxn modelId="{1306F40B-631A-4A5C-AE01-A750AA685EE3}" type="presOf" srcId="{487BDA5C-C847-4F39-8839-A644A38050E0}" destId="{860F1205-7D38-4D89-8D73-7E5531CC07AD}" srcOrd="0" destOrd="0" presId="urn:microsoft.com/office/officeart/2005/8/layout/venn2"/>
    <dgm:cxn modelId="{8E438E1E-B578-4D53-BF62-6B84A55FE7F2}" type="presOf" srcId="{C3E0040E-6A34-4AAF-BBCF-E25DD3C0204D}" destId="{60C67FC2-BA8F-4CF7-90DC-0DA9D66F16F1}" srcOrd="0" destOrd="0" presId="urn:microsoft.com/office/officeart/2005/8/layout/venn2"/>
    <dgm:cxn modelId="{6AFAEE1F-9846-4D59-9C54-AE694C99BB52}" type="presOf" srcId="{D75569CD-C884-497C-A07B-4B5B3E4B91F2}" destId="{8C9A0100-C105-4A11-9CEB-40D4AB3CA2B4}" srcOrd="1" destOrd="0" presId="urn:microsoft.com/office/officeart/2005/8/layout/venn2"/>
    <dgm:cxn modelId="{32AA3924-569D-4545-9C4B-DA6B74A2694E}" srcId="{D5C38D86-12B9-4F15-AD1D-3EEFAFD59394}" destId="{D75569CD-C884-497C-A07B-4B5B3E4B91F2}" srcOrd="4" destOrd="0" parTransId="{B8DC5306-BEDA-4708-B93D-B6273C1CCC73}" sibTransId="{E36E4C80-CC19-487D-8C45-41F02E364223}"/>
    <dgm:cxn modelId="{0C48A933-8C12-4B59-A642-9ED3D1E75923}" type="presOf" srcId="{487BDA5C-C847-4F39-8839-A644A38050E0}" destId="{E1A6E9B4-39E9-4396-B365-C896EEC59847}" srcOrd="1" destOrd="0" presId="urn:microsoft.com/office/officeart/2005/8/layout/venn2"/>
    <dgm:cxn modelId="{4E21E54A-9557-473E-B90C-88264304E5B3}" type="presOf" srcId="{D5C38D86-12B9-4F15-AD1D-3EEFAFD59394}" destId="{50E0E0B5-7D48-440E-A924-61724C535E46}" srcOrd="0" destOrd="0" presId="urn:microsoft.com/office/officeart/2005/8/layout/venn2"/>
    <dgm:cxn modelId="{4EA34181-4CCE-4C63-AB14-35E1F631D3F3}" type="presOf" srcId="{0D3E7894-9FAB-4A6E-8FA2-2C5C30E68187}" destId="{97272723-B20B-4E06-8FCE-1164C69F4FBB}" srcOrd="1" destOrd="0" presId="urn:microsoft.com/office/officeart/2005/8/layout/venn2"/>
    <dgm:cxn modelId="{84B1F0B5-C350-467D-A117-888DDABD770E}" type="presOf" srcId="{0D3E7894-9FAB-4A6E-8FA2-2C5C30E68187}" destId="{D8485461-08A4-4921-8475-6E1DD589AC6E}" srcOrd="0" destOrd="0" presId="urn:microsoft.com/office/officeart/2005/8/layout/venn2"/>
    <dgm:cxn modelId="{8179CCBC-C01E-4645-B640-33CE95D8E27E}" srcId="{D5C38D86-12B9-4F15-AD1D-3EEFAFD59394}" destId="{0D3E7894-9FAB-4A6E-8FA2-2C5C30E68187}" srcOrd="3" destOrd="0" parTransId="{A36F4749-4272-4BB4-87C5-5A34170A7285}" sibTransId="{967DEB4E-E9B4-405A-A446-BFC2EBDB7ECF}"/>
    <dgm:cxn modelId="{CD5C00BF-FF37-48EB-981A-9209BEDC4E6C}" type="presOf" srcId="{FAED782F-D97C-4FF5-9E76-A0D83CC91719}" destId="{7AB037B2-6AA3-4D15-A788-7A1FDBEEF1A8}" srcOrd="0" destOrd="0" presId="urn:microsoft.com/office/officeart/2005/8/layout/venn2"/>
    <dgm:cxn modelId="{0F24AFCA-ADD5-406E-8951-98847F2C039A}" srcId="{D5C38D86-12B9-4F15-AD1D-3EEFAFD59394}" destId="{487BDA5C-C847-4F39-8839-A644A38050E0}" srcOrd="0" destOrd="0" parTransId="{E02BE36A-94C9-494F-94CE-16FA1FEAC0C1}" sibTransId="{6BBDF717-86E8-4891-839B-47E5915B4B8D}"/>
    <dgm:cxn modelId="{657D68CD-709E-418A-8C74-808A64488071}" srcId="{D5C38D86-12B9-4F15-AD1D-3EEFAFD59394}" destId="{FAED782F-D97C-4FF5-9E76-A0D83CC91719}" srcOrd="2" destOrd="0" parTransId="{86DE72A6-6A33-48DE-9940-D5E172C44DF0}" sibTransId="{0B0FA580-627A-4201-8A83-4B084449FEEF}"/>
    <dgm:cxn modelId="{533CB6CD-0CAF-45A6-8CF8-9CEF40B71C43}" type="presOf" srcId="{C3E0040E-6A34-4AAF-BBCF-E25DD3C0204D}" destId="{D0DA549A-22AF-4250-8113-071DBEBAF997}" srcOrd="1" destOrd="0" presId="urn:microsoft.com/office/officeart/2005/8/layout/venn2"/>
    <dgm:cxn modelId="{062BC4E1-BE95-454E-A315-A78D72588F23}" type="presOf" srcId="{FAED782F-D97C-4FF5-9E76-A0D83CC91719}" destId="{743B6F7C-1CC0-48D9-923D-A35D13293E3D}" srcOrd="1" destOrd="0" presId="urn:microsoft.com/office/officeart/2005/8/layout/venn2"/>
    <dgm:cxn modelId="{59A678E4-B0A0-4404-8867-79D2F7D6AB96}" srcId="{D5C38D86-12B9-4F15-AD1D-3EEFAFD59394}" destId="{C3E0040E-6A34-4AAF-BBCF-E25DD3C0204D}" srcOrd="1" destOrd="0" parTransId="{A8A7EC41-A02B-49A9-BE7E-5A98B7919A9C}" sibTransId="{E3AC07FC-2E13-41DD-A960-3783FB7FA29A}"/>
    <dgm:cxn modelId="{8DF552F4-7D05-416E-B588-7F8A271A5D58}" type="presOf" srcId="{D75569CD-C884-497C-A07B-4B5B3E4B91F2}" destId="{F6F654C3-06BE-4CC4-B89F-7A58A89EEA9F}" srcOrd="0" destOrd="0" presId="urn:microsoft.com/office/officeart/2005/8/layout/venn2"/>
    <dgm:cxn modelId="{A3D8CC4F-AD92-45D8-A634-0E3398EE061C}" type="presParOf" srcId="{50E0E0B5-7D48-440E-A924-61724C535E46}" destId="{512464A1-2F39-4259-9252-54CF7AA24D95}" srcOrd="0" destOrd="0" presId="urn:microsoft.com/office/officeart/2005/8/layout/venn2"/>
    <dgm:cxn modelId="{E06861EC-E1FA-439F-A18C-5FE79F31C674}" type="presParOf" srcId="{512464A1-2F39-4259-9252-54CF7AA24D95}" destId="{860F1205-7D38-4D89-8D73-7E5531CC07AD}" srcOrd="0" destOrd="0" presId="urn:microsoft.com/office/officeart/2005/8/layout/venn2"/>
    <dgm:cxn modelId="{71F2E4D3-28FE-4A68-8CEF-1EAF19C8D1D0}" type="presParOf" srcId="{512464A1-2F39-4259-9252-54CF7AA24D95}" destId="{E1A6E9B4-39E9-4396-B365-C896EEC59847}" srcOrd="1" destOrd="0" presId="urn:microsoft.com/office/officeart/2005/8/layout/venn2"/>
    <dgm:cxn modelId="{F63CD6E1-C4E9-4FEA-B4B2-F8D42669C6A2}" type="presParOf" srcId="{50E0E0B5-7D48-440E-A924-61724C535E46}" destId="{BF17873C-344E-49A3-92BD-9F460C16E91A}" srcOrd="1" destOrd="0" presId="urn:microsoft.com/office/officeart/2005/8/layout/venn2"/>
    <dgm:cxn modelId="{4C3653D1-D974-4A96-9FCA-383EB85B8CD7}" type="presParOf" srcId="{BF17873C-344E-49A3-92BD-9F460C16E91A}" destId="{60C67FC2-BA8F-4CF7-90DC-0DA9D66F16F1}" srcOrd="0" destOrd="0" presId="urn:microsoft.com/office/officeart/2005/8/layout/venn2"/>
    <dgm:cxn modelId="{1EA8C8FC-CCD9-4C50-88C7-878840C30564}" type="presParOf" srcId="{BF17873C-344E-49A3-92BD-9F460C16E91A}" destId="{D0DA549A-22AF-4250-8113-071DBEBAF997}" srcOrd="1" destOrd="0" presId="urn:microsoft.com/office/officeart/2005/8/layout/venn2"/>
    <dgm:cxn modelId="{FB27801F-4C65-44FD-B23A-F4E1EF3CE7A7}" type="presParOf" srcId="{50E0E0B5-7D48-440E-A924-61724C535E46}" destId="{F91DEB14-3219-4954-8020-BE780B10A710}" srcOrd="2" destOrd="0" presId="urn:microsoft.com/office/officeart/2005/8/layout/venn2"/>
    <dgm:cxn modelId="{279306C8-57D2-4910-B7BD-778F54656A51}" type="presParOf" srcId="{F91DEB14-3219-4954-8020-BE780B10A710}" destId="{7AB037B2-6AA3-4D15-A788-7A1FDBEEF1A8}" srcOrd="0" destOrd="0" presId="urn:microsoft.com/office/officeart/2005/8/layout/venn2"/>
    <dgm:cxn modelId="{0ACA73F4-42D9-4F46-851E-04F9750CBC31}" type="presParOf" srcId="{F91DEB14-3219-4954-8020-BE780B10A710}" destId="{743B6F7C-1CC0-48D9-923D-A35D13293E3D}" srcOrd="1" destOrd="0" presId="urn:microsoft.com/office/officeart/2005/8/layout/venn2"/>
    <dgm:cxn modelId="{DFB075F4-4015-4118-A410-EF7606B9F3EC}" type="presParOf" srcId="{50E0E0B5-7D48-440E-A924-61724C535E46}" destId="{5BA4E37C-7433-427E-8917-4692355BAF18}" srcOrd="3" destOrd="0" presId="urn:microsoft.com/office/officeart/2005/8/layout/venn2"/>
    <dgm:cxn modelId="{548DF422-4CB3-4BBC-A5A1-F1762465A7E9}" type="presParOf" srcId="{5BA4E37C-7433-427E-8917-4692355BAF18}" destId="{D8485461-08A4-4921-8475-6E1DD589AC6E}" srcOrd="0" destOrd="0" presId="urn:microsoft.com/office/officeart/2005/8/layout/venn2"/>
    <dgm:cxn modelId="{90616A51-0ACE-450A-9427-C5D7FE3293B5}" type="presParOf" srcId="{5BA4E37C-7433-427E-8917-4692355BAF18}" destId="{97272723-B20B-4E06-8FCE-1164C69F4FBB}" srcOrd="1" destOrd="0" presId="urn:microsoft.com/office/officeart/2005/8/layout/venn2"/>
    <dgm:cxn modelId="{FE87EB9F-552E-4C51-B446-B93678942BD6}" type="presParOf" srcId="{50E0E0B5-7D48-440E-A924-61724C535E46}" destId="{2C44B955-8486-43E5-9172-32626EAFCF2A}" srcOrd="4" destOrd="0" presId="urn:microsoft.com/office/officeart/2005/8/layout/venn2"/>
    <dgm:cxn modelId="{A930BB12-F598-4964-9673-614F69C5F735}" type="presParOf" srcId="{2C44B955-8486-43E5-9172-32626EAFCF2A}" destId="{F6F654C3-06BE-4CC4-B89F-7A58A89EEA9F}" srcOrd="0" destOrd="0" presId="urn:microsoft.com/office/officeart/2005/8/layout/venn2"/>
    <dgm:cxn modelId="{85429913-7846-43F7-B97F-D0B681036BBB}" type="presParOf" srcId="{2C44B955-8486-43E5-9172-32626EAFCF2A}" destId="{8C9A0100-C105-4A11-9CEB-40D4AB3CA2B4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0F1205-7D38-4D89-8D73-7E5531CC07AD}">
      <dsp:nvSpPr>
        <dsp:cNvPr id="0" name=""/>
        <dsp:cNvSpPr/>
      </dsp:nvSpPr>
      <dsp:spPr>
        <a:xfrm>
          <a:off x="1481302" y="301826"/>
          <a:ext cx="5773988" cy="495738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Public Policy    </a:t>
          </a:r>
          <a:r>
            <a:rPr lang="en-US" sz="1400" kern="1200" dirty="0"/>
            <a:t>(state, national) </a:t>
          </a:r>
        </a:p>
      </dsp:txBody>
      <dsp:txXfrm>
        <a:off x="3285673" y="549695"/>
        <a:ext cx="2165245" cy="495738"/>
      </dsp:txXfrm>
    </dsp:sp>
    <dsp:sp modelId="{60C67FC2-BA8F-4CF7-90DC-0DA9D66F16F1}">
      <dsp:nvSpPr>
        <dsp:cNvPr id="0" name=""/>
        <dsp:cNvSpPr/>
      </dsp:nvSpPr>
      <dsp:spPr>
        <a:xfrm>
          <a:off x="1754397" y="1197560"/>
          <a:ext cx="5210084" cy="4061655"/>
        </a:xfrm>
        <a:prstGeom prst="ellipse">
          <a:avLst/>
        </a:prstGeom>
        <a:solidFill>
          <a:schemeClr val="accent3">
            <a:hueOff val="402960"/>
            <a:satOff val="-2327"/>
            <a:lumOff val="-82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Community      </a:t>
          </a:r>
          <a:r>
            <a:rPr lang="en-US" sz="1100" kern="1200" dirty="0"/>
            <a:t> </a:t>
          </a:r>
          <a:r>
            <a:rPr lang="en-US" sz="1400" kern="1200" dirty="0"/>
            <a:t>(norms, built environment) </a:t>
          </a:r>
        </a:p>
      </dsp:txBody>
      <dsp:txXfrm>
        <a:off x="3236015" y="1431105"/>
        <a:ext cx="2246848" cy="467090"/>
      </dsp:txXfrm>
    </dsp:sp>
    <dsp:sp modelId="{7AB037B2-6AA3-4D15-A788-7A1FDBEEF1A8}">
      <dsp:nvSpPr>
        <dsp:cNvPr id="0" name=""/>
        <dsp:cNvSpPr/>
      </dsp:nvSpPr>
      <dsp:spPr>
        <a:xfrm>
          <a:off x="2140860" y="2096223"/>
          <a:ext cx="4492548" cy="3149481"/>
        </a:xfrm>
        <a:prstGeom prst="ellipse">
          <a:avLst/>
        </a:prstGeom>
        <a:solidFill>
          <a:schemeClr val="accent3">
            <a:hueOff val="805919"/>
            <a:satOff val="-4654"/>
            <a:lumOff val="-16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Organizational </a:t>
          </a:r>
          <a:r>
            <a:rPr lang="en-US" sz="1400" kern="1200" dirty="0"/>
            <a:t>(workplace, school) </a:t>
          </a:r>
        </a:p>
      </dsp:txBody>
      <dsp:txXfrm>
        <a:off x="3224687" y="2313537"/>
        <a:ext cx="2324893" cy="434628"/>
      </dsp:txXfrm>
    </dsp:sp>
    <dsp:sp modelId="{D8485461-08A4-4921-8475-6E1DD589AC6E}">
      <dsp:nvSpPr>
        <dsp:cNvPr id="0" name=""/>
        <dsp:cNvSpPr/>
      </dsp:nvSpPr>
      <dsp:spPr>
        <a:xfrm>
          <a:off x="2506341" y="2775540"/>
          <a:ext cx="3722967" cy="2483675"/>
        </a:xfrm>
        <a:prstGeom prst="ellipse">
          <a:avLst/>
        </a:prstGeom>
        <a:solidFill>
          <a:schemeClr val="accent3">
            <a:hueOff val="1208879"/>
            <a:satOff val="-6981"/>
            <a:lumOff val="-248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Interpersonal</a:t>
          </a:r>
          <a:r>
            <a:rPr lang="en-US" sz="2000" kern="1200" dirty="0"/>
            <a:t> </a:t>
          </a:r>
          <a:r>
            <a:rPr lang="en-US" sz="1400" kern="1200" dirty="0"/>
            <a:t>(family, friends, social network) </a:t>
          </a:r>
        </a:p>
      </dsp:txBody>
      <dsp:txXfrm>
        <a:off x="3362624" y="2999071"/>
        <a:ext cx="2010402" cy="447061"/>
      </dsp:txXfrm>
    </dsp:sp>
    <dsp:sp modelId="{F6F654C3-06BE-4CC4-B89F-7A58A89EEA9F}">
      <dsp:nvSpPr>
        <dsp:cNvPr id="0" name=""/>
        <dsp:cNvSpPr/>
      </dsp:nvSpPr>
      <dsp:spPr>
        <a:xfrm>
          <a:off x="3250586" y="3801750"/>
          <a:ext cx="2211542" cy="1452532"/>
        </a:xfrm>
        <a:prstGeom prst="ellipse">
          <a:avLst/>
        </a:prstGeom>
        <a:solidFill>
          <a:schemeClr val="accent3">
            <a:hueOff val="1611838"/>
            <a:satOff val="-9308"/>
            <a:lumOff val="-3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Individual</a:t>
          </a:r>
          <a:r>
            <a:rPr lang="en-US" sz="1600" b="1" kern="1200" dirty="0"/>
            <a:t> </a:t>
          </a:r>
          <a:r>
            <a:rPr lang="en-US" sz="1400" kern="1200" dirty="0"/>
            <a:t>(knowledge, skills, attitude) </a:t>
          </a:r>
        </a:p>
      </dsp:txBody>
      <dsp:txXfrm>
        <a:off x="3574459" y="4164883"/>
        <a:ext cx="1563796" cy="726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D13E5-4CEC-3A4A-8E5D-AFCEE7512EEC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74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721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614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11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139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359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088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15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90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KC Tobacco 21 was passed in 25 municipalities with the help of local businesses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034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KC Tobacco 21 was passed in 25 municipalities with the help of local businesses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540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890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525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494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13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0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71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(</a:t>
            </a:r>
            <a:r>
              <a:rPr lang="en-US" sz="1200" dirty="0"/>
              <a:t>Annual health care costs to employers for employees with diabetes are more than $4,000 higher than for employees without diabetes)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906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33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195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74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Optometric Billing Solutions</a:t>
            </a:r>
          </a:p>
          <a:p>
            <a:pPr marL="971550" lvl="1" indent="-285750"/>
            <a:r>
              <a:rPr lang="en-US" sz="2400" dirty="0"/>
              <a:t>Flex work schedules (5 am – 8 pm), Monday – Saturday</a:t>
            </a:r>
          </a:p>
          <a:p>
            <a:pPr marL="971550" lvl="1" indent="-285750"/>
            <a:endParaRPr lang="en-US" sz="2400" dirty="0"/>
          </a:p>
          <a:p>
            <a:pPr marL="971550" lvl="1" indent="-285750"/>
            <a:r>
              <a:rPr lang="en-US" sz="2400" dirty="0"/>
              <a:t>Some can work remotely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74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edit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60DA6-6E6F-47BF-9680-1B030F525D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F140D-2B48-4E31-9E97-08B68ABBAC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edit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 dirty="0"/>
              <a:t>Click to edit 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 dirty="0"/>
              <a:t>Click to edit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 dirty="0"/>
              <a:t>Click to edit 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9B87D-E8CF-49AE-9326-2FEED2392F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139CE-3E4D-4224-B157-2D29EC10FE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edit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F2453-9E16-47FE-A8ED-4661246DE59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6E9EA-D950-424A-BC92-F6794D6E5D6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edit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-510117" y="0"/>
            <a:ext cx="13243984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114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84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38" name="Rectangle 85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39" name="Rectangle 113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35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36" name="Rectangle 80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</p:grpSp>
          <p:sp>
            <p:nvSpPr>
              <p:cNvPr id="31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2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3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6" name="Freeform 44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7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8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9" name="Freeform 50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0" name="Freeform 51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1" name="Hexagon 52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2" name="Hexagon 53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3" name="Hexagon 54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4" name="Hexagon 55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5" name="Hexagon 56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6" name="Freeform 57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7" name="Hexagon 58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9" name="Hexagon 60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0" name="Hexagon 61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1" name="Hexagon 62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2" name="Hexagon 63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3" name="Hexagon 64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4" name="Hexagon 65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5" name="Hexagon 66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6" name="Freeform 67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7" name="Freeform 68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sp>
        <p:nvSpPr>
          <p:cNvPr id="43" name="Rectangle 45"/>
          <p:cNvSpPr/>
          <p:nvPr/>
        </p:nvSpPr>
        <p:spPr>
          <a:xfrm>
            <a:off x="6081185" y="-22225"/>
            <a:ext cx="4906433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4" name="Rectangle 46"/>
          <p:cNvSpPr/>
          <p:nvPr/>
        </p:nvSpPr>
        <p:spPr>
          <a:xfrm>
            <a:off x="6199717" y="-22225"/>
            <a:ext cx="46736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5" name="Rectangle 49"/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6" name="Rectangle 88"/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251" y="1516064"/>
            <a:ext cx="2844800" cy="752475"/>
          </a:xfrm>
        </p:spPr>
        <p:txBody>
          <a:bodyPr anchor="b"/>
          <a:lstStyle>
            <a:lvl1pPr algn="l">
              <a:defRPr sz="2400" smtClean="0"/>
            </a:lvl1pPr>
          </a:lstStyle>
          <a:p>
            <a:pPr>
              <a:defRPr/>
            </a:pPr>
            <a:fld id="{5CAE20F3-846F-498D-AA90-7C30FC8F1431}" type="datetime1">
              <a:rPr lang="en-US" smtClean="0"/>
              <a:t>4/4/2023</a:t>
            </a:fld>
            <a:endParaRPr lang="en-US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784" y="5719764"/>
            <a:ext cx="377401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9718" y="5719764"/>
            <a:ext cx="857249" cy="365125"/>
          </a:xfrm>
        </p:spPr>
        <p:txBody>
          <a:bodyPr/>
          <a:lstStyle>
            <a:lvl1pPr>
              <a:defRPr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6E0E0CF7-48EA-44CF-AC74-AC9718A9C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88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2590F-B521-4CEE-9FCD-F2BEB624F14E}" type="datetime1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C71E6-92A6-4139-A8ED-FA084218A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7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10C66-2FF2-41F8-98FA-BE498336964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851A3FD-B717-4588-9809-4FFAC5FF47A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edit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85929-1018-4370-A170-074C414B22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84536E-AD08-4371-85E9-A816C30B6A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78EA5-216B-41F7-80D1-9ED07FFDB6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2CC63-C628-4456-9B92-DA4E670BAC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2D896-6ACC-40D7-8D8B-F9AF3E7DE1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F7A1E-B7E2-4E9C-A66C-BCE08900C5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bg1"/>
                </a:solidFill>
              </a:rPr>
              <a:t>“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AutoShape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Picture Placeholder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2" name="Text Placeholder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73" name="Text Placeholder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76" name="Text Placeholder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78" name="Text Placeholder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79" name="Text Placeholder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AutoShape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66" name="Picture Placeholder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9" name="Picture Placeholder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E0184F-2619-4333-B49F-C7ACE8B2C3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A1C65-B00C-4CA4-83B6-3DFA3DF9629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</a:p>
        </p:txBody>
      </p:sp>
      <p:sp>
        <p:nvSpPr>
          <p:cNvPr id="96" name="Text Placeholder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97" name="Text Placeholder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102" name="Text Placeholder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103" name="Text Placeholder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 dirty="0"/>
              <a:t>Click to edit </a:t>
            </a:r>
          </a:p>
        </p:txBody>
      </p:sp>
      <p:sp>
        <p:nvSpPr>
          <p:cNvPr id="106" name="Text Placeholder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107" name="Text Placeholder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 dirty="0"/>
              <a:t>Click to edit </a:t>
            </a:r>
          </a:p>
        </p:txBody>
      </p:sp>
      <p:sp>
        <p:nvSpPr>
          <p:cNvPr id="108" name="Text Placeholder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109" name="Text Placeholder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6DFD4-BF8C-4939-874D-85B7DF956768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3856F-38E9-4BBF-93D8-0F8AC2E0E6C7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A8E82-58CD-E045-8B98-B7A85B79B752}" type="datetime4">
              <a:rPr lang="en-US" smtClean="0"/>
              <a:pPr/>
              <a:t>April 4, 2023</a:t>
            </a:fld>
            <a:endParaRPr lang="en-US" dirty="0">
              <a:latin typeface="+mn-lt"/>
            </a:endParaRP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673" r:id="rId5"/>
    <p:sldLayoutId id="2147483684" r:id="rId6"/>
    <p:sldLayoutId id="2147483675" r:id="rId7"/>
    <p:sldLayoutId id="2147483676" r:id="rId8"/>
    <p:sldLayoutId id="2147483677" r:id="rId9"/>
    <p:sldLayoutId id="2147483685" r:id="rId10"/>
    <p:sldLayoutId id="2147483688" r:id="rId11"/>
    <p:sldLayoutId id="2147483692" r:id="rId12"/>
    <p:sldLayoutId id="2147483682" r:id="rId13"/>
    <p:sldLayoutId id="2147483694" r:id="rId14"/>
    <p:sldLayoutId id="214748369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D3DCF3-CD20-5C3B-B65D-D01C7C488527}"/>
              </a:ext>
            </a:extLst>
          </p:cNvPr>
          <p:cNvSpPr/>
          <p:nvPr/>
        </p:nvSpPr>
        <p:spPr>
          <a:xfrm>
            <a:off x="6095999" y="0"/>
            <a:ext cx="6181817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3E168C-8042-5B4E-A5A4-A5BF693A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5" y="679777"/>
            <a:ext cx="5491571" cy="3257339"/>
          </a:xfrm>
        </p:spPr>
        <p:txBody>
          <a:bodyPr/>
          <a:lstStyle/>
          <a:p>
            <a:r>
              <a:rPr lang="en-US"/>
              <a:t>How Worksites Can Improve Community Health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E61D8-31A3-2D45-8E25-CBE846E26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/>
          <a:lstStyle/>
          <a:p>
            <a:r>
              <a:rPr lang="en-US" dirty="0">
                <a:latin typeface="+mj-lt"/>
              </a:rPr>
              <a:t>Working Well Conference</a:t>
            </a:r>
          </a:p>
          <a:p>
            <a:r>
              <a:rPr lang="en-US" dirty="0"/>
              <a:t>Elizabeth Ablah, PhD, MPH</a:t>
            </a:r>
          </a:p>
          <a:p>
            <a:r>
              <a:rPr lang="en-US" dirty="0"/>
              <a:t>April 11, 2023</a:t>
            </a:r>
          </a:p>
          <a:p>
            <a:endParaRPr lang="en-US" dirty="0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79487A90-3AD6-D3FF-121E-3A792C41E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319" y="5701592"/>
            <a:ext cx="1837681" cy="9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50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3CE16ACE-8723-C5E3-3715-A4C85B0D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369" y="913003"/>
            <a:ext cx="10843278" cy="610863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bg2"/>
                </a:solidFill>
              </a:rPr>
              <a:t>The U.S. Health </a:t>
            </a:r>
            <a:r>
              <a:rPr lang="en-US" sz="6000" dirty="0">
                <a:solidFill>
                  <a:schemeClr val="bg2"/>
                </a:solidFill>
              </a:rPr>
              <a:t>D</a:t>
            </a:r>
            <a:r>
              <a:rPr lang="en-US" sz="6000" b="1" dirty="0">
                <a:solidFill>
                  <a:schemeClr val="bg2"/>
                </a:solidFill>
              </a:rPr>
              <a:t>isadvantage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2173C16-E638-F5F0-486E-64EC7FCD0579}"/>
              </a:ext>
            </a:extLst>
          </p:cNvPr>
          <p:cNvSpPr txBox="1">
            <a:spLocks/>
          </p:cNvSpPr>
          <p:nvPr/>
        </p:nvSpPr>
        <p:spPr>
          <a:xfrm>
            <a:off x="8120253" y="2278591"/>
            <a:ext cx="2967957" cy="18791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2"/>
                </a:solidFill>
              </a:rPr>
              <a:t>This increases costs for businesses, lowers productivity and competitiveness, and compromises business success and growth.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830229B-10ED-2AD8-2EE0-0567F4A6D3E4}"/>
              </a:ext>
            </a:extLst>
          </p:cNvPr>
          <p:cNvSpPr txBox="1">
            <a:spLocks/>
          </p:cNvSpPr>
          <p:nvPr/>
        </p:nvSpPr>
        <p:spPr>
          <a:xfrm>
            <a:off x="781353" y="2284515"/>
            <a:ext cx="2863104" cy="20655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2"/>
                </a:solidFill>
              </a:rPr>
              <a:t>The prevalence of poor health conditions in the United States is higher than other wealthy countries.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75F6FD8-D95E-788A-0140-BCDB02390449}"/>
              </a:ext>
            </a:extLst>
          </p:cNvPr>
          <p:cNvSpPr txBox="1">
            <a:spLocks/>
          </p:cNvSpPr>
          <p:nvPr/>
        </p:nvSpPr>
        <p:spPr>
          <a:xfrm>
            <a:off x="4502549" y="2278591"/>
            <a:ext cx="2863104" cy="20655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2"/>
                </a:solidFill>
              </a:rPr>
              <a:t>U.S. workers have less access to, and pay more for, healthcare than workers in other wealthy countries.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95423E-7200-96B1-275E-900F5672D944}"/>
              </a:ext>
            </a:extLst>
          </p:cNvPr>
          <p:cNvSpPr txBox="1"/>
          <p:nvPr/>
        </p:nvSpPr>
        <p:spPr>
          <a:xfrm>
            <a:off x="6457098" y="6464447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(U.S. Department of Health and Human Services, Office of Surgeon General, 2021) </a:t>
            </a:r>
          </a:p>
        </p:txBody>
      </p:sp>
    </p:spTree>
    <p:extLst>
      <p:ext uri="{BB962C8B-B14F-4D97-AF65-F5344CB8AC3E}">
        <p14:creationId xmlns:p14="http://schemas.microsoft.com/office/powerpoint/2010/main" val="150183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3527E3D-C453-935B-7C64-F7CA5C9A43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A01FB0-2C0D-BD4F-13B3-6C0D96BEF8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>
              <a:latin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4D7BB5-F130-54CD-F6B9-73B9F800C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837" y="118631"/>
            <a:ext cx="6721561" cy="66207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E87270-9A50-2949-03AB-3A66D124EEAD}"/>
              </a:ext>
            </a:extLst>
          </p:cNvPr>
          <p:cNvSpPr txBox="1"/>
          <p:nvPr/>
        </p:nvSpPr>
        <p:spPr>
          <a:xfrm>
            <a:off x="776948" y="2088250"/>
            <a:ext cx="24331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Health expenditure per capita, 2018 (or nearest year) by country and the Organization for Economic </a:t>
            </a:r>
          </a:p>
          <a:p>
            <a:pPr algn="ctr"/>
            <a:r>
              <a:rPr lang="en-US" sz="1400" dirty="0"/>
              <a:t>Cooperation and Development average</a:t>
            </a:r>
          </a:p>
        </p:txBody>
      </p:sp>
    </p:spTree>
    <p:extLst>
      <p:ext uri="{BB962C8B-B14F-4D97-AF65-F5344CB8AC3E}">
        <p14:creationId xmlns:p14="http://schemas.microsoft.com/office/powerpoint/2010/main" val="1736197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422" y="1314606"/>
            <a:ext cx="4261282" cy="610863"/>
          </a:xfrm>
        </p:spPr>
        <p:txBody>
          <a:bodyPr>
            <a:normAutofit fontScale="90000"/>
          </a:bodyPr>
          <a:lstStyle/>
          <a:p>
            <a:r>
              <a:rPr lang="en-US" dirty="0"/>
              <a:t>Health Spending &amp; Life Expectancy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5434546" y="2375034"/>
            <a:ext cx="609600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</a:rPr>
              <a:t>Countries that prioritize spending on social services over spending on healthcare have populations with higher life expectancy.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</a:rPr>
              <a:t>Lower spending on social services contributes to the U.S. health disadvantage.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</a:rPr>
              <a:t>Between 1962 and 2017, the share of federal spending on social and economic investments (e.g. education) decreased by 59%.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</a:rPr>
              <a:t>States that dedicate a large proportion of their budgets to social services have greater life expectancies.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3C4EC9-CE6B-0EC7-B4AF-73337B94F54C}"/>
              </a:ext>
            </a:extLst>
          </p:cNvPr>
          <p:cNvCxnSpPr/>
          <p:nvPr/>
        </p:nvCxnSpPr>
        <p:spPr>
          <a:xfrm>
            <a:off x="5557421" y="2210540"/>
            <a:ext cx="180216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79CD31F-6172-E1B9-48CD-9D24A2420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64" y="577048"/>
            <a:ext cx="4924233" cy="570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6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3214" y="2498448"/>
            <a:ext cx="3053122" cy="2743199"/>
          </a:xfrm>
          <a:solidFill>
            <a:schemeClr val="tx1"/>
          </a:solidFill>
          <a:ln>
            <a:noFill/>
          </a:ln>
        </p:spPr>
        <p:txBody>
          <a:bodyPr anchor="b">
            <a:noAutofit/>
          </a:bodyPr>
          <a:lstStyle/>
          <a:p>
            <a:pPr algn="ctr"/>
            <a:r>
              <a:rPr lang="en-US" sz="6000" dirty="0"/>
              <a:t>Is this </a:t>
            </a:r>
            <a:br>
              <a:rPr lang="en-US" sz="6000" dirty="0"/>
            </a:br>
            <a:r>
              <a:rPr lang="en-US" sz="6000" dirty="0"/>
              <a:t>about choice? </a:t>
            </a:r>
          </a:p>
        </p:txBody>
      </p:sp>
      <p:pic>
        <p:nvPicPr>
          <p:cNvPr id="25" name="Picture Placeholder 24" descr="A green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19C7E5AF-B072-E18F-14BF-F021C4CDA9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4" r="24174"/>
          <a:stretch>
            <a:fillRect/>
          </a:stretch>
        </p:blipFill>
        <p:spPr>
          <a:xfrm>
            <a:off x="0" y="0"/>
            <a:ext cx="8397875" cy="6858000"/>
          </a:xfrm>
        </p:spPr>
      </p:pic>
    </p:spTree>
    <p:extLst>
      <p:ext uri="{BB962C8B-B14F-4D97-AF65-F5344CB8AC3E}">
        <p14:creationId xmlns:p14="http://schemas.microsoft.com/office/powerpoint/2010/main" val="28870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507" y="1145569"/>
            <a:ext cx="4941477" cy="610863"/>
          </a:xfrm>
        </p:spPr>
        <p:txBody>
          <a:bodyPr/>
          <a:lstStyle/>
          <a:p>
            <a:r>
              <a:rPr lang="en-US" dirty="0"/>
              <a:t>Physical Inactivity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932507" y="2084730"/>
            <a:ext cx="566746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Increased mechanization at work: 264% increase in low-activity occupations (from 1950 to 2000) </a:t>
            </a:r>
            <a:r>
              <a:rPr lang="en-US" sz="1050" dirty="0">
                <a:solidFill>
                  <a:schemeClr val="bg2"/>
                </a:solidFill>
              </a:rPr>
              <a:t>(Brownson, Boehmer, Luke, 2005)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Poor access to public transportation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Sidewalks?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Protected bike lanes? Complete Street design?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Safety!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BE70DBA-AD90-8464-1BB3-9B02ABDF75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649" r="20649"/>
          <a:stretch>
            <a:fillRect/>
          </a:stretch>
        </p:blipFill>
        <p:spPr>
          <a:xfrm>
            <a:off x="6996395" y="0"/>
            <a:ext cx="6096000" cy="690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3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421" y="1417351"/>
            <a:ext cx="4903377" cy="610863"/>
          </a:xfrm>
        </p:spPr>
        <p:txBody>
          <a:bodyPr/>
          <a:lstStyle/>
          <a:p>
            <a:r>
              <a:rPr lang="en-US" dirty="0"/>
              <a:t>Poor Nutrition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5557421" y="2392867"/>
            <a:ext cx="5588185" cy="305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Subsidies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Production. If American adults increased fruit and vegetable consumption to recommended levels, there would not be enough for us to eat!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Access. As supermarket distance increases, fruit and vegetable consumption decreases </a:t>
            </a:r>
            <a:r>
              <a:rPr lang="en-US" sz="1050" dirty="0">
                <a:solidFill>
                  <a:schemeClr val="bg2"/>
                </a:solidFill>
              </a:rPr>
              <a:t>(</a:t>
            </a:r>
            <a:r>
              <a:rPr lang="en-US" sz="1050" dirty="0" err="1">
                <a:solidFill>
                  <a:schemeClr val="bg2"/>
                </a:solidFill>
              </a:rPr>
              <a:t>Michimi</a:t>
            </a:r>
            <a:r>
              <a:rPr lang="en-US" sz="1050" dirty="0">
                <a:solidFill>
                  <a:schemeClr val="bg2"/>
                </a:solidFill>
              </a:rPr>
              <a:t>, Wimberly, 2010)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bg2"/>
              </a:solidFill>
            </a:endParaRPr>
          </a:p>
          <a:p>
            <a:endParaRPr lang="en-US" sz="1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3C4EC9-CE6B-0EC7-B4AF-73337B94F54C}"/>
              </a:ext>
            </a:extLst>
          </p:cNvPr>
          <p:cNvCxnSpPr/>
          <p:nvPr/>
        </p:nvCxnSpPr>
        <p:spPr>
          <a:xfrm>
            <a:off x="5557421" y="2210540"/>
            <a:ext cx="180216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5660111-4B01-680E-C1DD-DDA700929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96" y="738079"/>
            <a:ext cx="4469664" cy="53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6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546" y="1288880"/>
            <a:ext cx="4903377" cy="610863"/>
          </a:xfrm>
        </p:spPr>
        <p:txBody>
          <a:bodyPr/>
          <a:lstStyle/>
          <a:p>
            <a:r>
              <a:rPr lang="en-US" dirty="0"/>
              <a:t>Tobacco 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5434546" y="2429799"/>
            <a:ext cx="582788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Nicotine is addictive. A current smoker tries to quit on average 30 times or more before successfully quitting for one year or longer. </a:t>
            </a:r>
            <a:r>
              <a:rPr lang="en-US" sz="1400" dirty="0">
                <a:solidFill>
                  <a:schemeClr val="bg2"/>
                </a:solidFill>
              </a:rPr>
              <a:t>(</a:t>
            </a:r>
            <a:r>
              <a:rPr lang="en-US" sz="1400" dirty="0" err="1">
                <a:solidFill>
                  <a:schemeClr val="bg2"/>
                </a:solidFill>
              </a:rPr>
              <a:t>Chaiton</a:t>
            </a:r>
            <a:r>
              <a:rPr lang="en-US" sz="1400" dirty="0">
                <a:solidFill>
                  <a:schemeClr val="bg2"/>
                </a:solidFill>
              </a:rPr>
              <a:t> et al., 2016)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Appeal of e-cigarettes. Marketed as quit aids. Taste and smell better than cigarettes. Less expensive and not regulated. </a:t>
            </a:r>
            <a:r>
              <a:rPr lang="en-US" sz="1400" dirty="0">
                <a:solidFill>
                  <a:schemeClr val="bg2"/>
                </a:solidFill>
              </a:rPr>
              <a:t>(Glasser et al., 2017)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Spending - marketing vs prevention</a:t>
            </a:r>
          </a:p>
          <a:p>
            <a:endParaRPr lang="en-US" sz="1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3C4EC9-CE6B-0EC7-B4AF-73337B94F54C}"/>
              </a:ext>
            </a:extLst>
          </p:cNvPr>
          <p:cNvCxnSpPr/>
          <p:nvPr/>
        </p:nvCxnSpPr>
        <p:spPr>
          <a:xfrm>
            <a:off x="5557421" y="2210540"/>
            <a:ext cx="180216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6448CD4-75FE-793A-F88C-4E44FCE3C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26" y="2210540"/>
            <a:ext cx="5098109" cy="316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6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3C4EC9-CE6B-0EC7-B4AF-73337B94F54C}"/>
              </a:ext>
            </a:extLst>
          </p:cNvPr>
          <p:cNvCxnSpPr/>
          <p:nvPr/>
        </p:nvCxnSpPr>
        <p:spPr>
          <a:xfrm>
            <a:off x="5557421" y="2210540"/>
            <a:ext cx="180216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6448CD4-75FE-793A-F88C-4E44FCE3C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14" y="612102"/>
            <a:ext cx="9065413" cy="56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5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70" y="1217996"/>
            <a:ext cx="4941477" cy="610863"/>
          </a:xfrm>
        </p:spPr>
        <p:txBody>
          <a:bodyPr/>
          <a:lstStyle/>
          <a:p>
            <a:r>
              <a:rPr lang="en-US" dirty="0"/>
              <a:t>Well-Being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832061" y="2084730"/>
            <a:ext cx="438786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Access to care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89.3 million Americans live in a Mental Health Professional Shortage Area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2"/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Significant mental and behavioral health provider shortages </a:t>
            </a:r>
          </a:p>
          <a:p>
            <a:pPr lvl="1"/>
            <a:endParaRPr lang="en-US" sz="2000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2"/>
              </a:solidFill>
            </a:endParaRPr>
          </a:p>
          <a:p>
            <a:pPr lvl="1"/>
            <a:br>
              <a:rPr lang="en-US" sz="2000" dirty="0">
                <a:solidFill>
                  <a:schemeClr val="bg2"/>
                </a:solidFill>
              </a:rPr>
            </a:br>
            <a:endParaRPr lang="en-US" sz="2000" dirty="0">
              <a:solidFill>
                <a:schemeClr val="bg2"/>
              </a:solidFill>
            </a:endParaRPr>
          </a:p>
          <a:p>
            <a:endParaRPr lang="en-US" sz="1200" dirty="0">
              <a:solidFill>
                <a:schemeClr val="bg2"/>
              </a:solidFill>
            </a:endParaRPr>
          </a:p>
          <a:p>
            <a:endParaRPr lang="en-US" sz="1200" dirty="0">
              <a:solidFill>
                <a:schemeClr val="bg2"/>
              </a:solidFill>
            </a:endParaRPr>
          </a:p>
          <a:p>
            <a:endParaRPr lang="en-US" sz="1000" dirty="0"/>
          </a:p>
        </p:txBody>
      </p:sp>
      <p:pic>
        <p:nvPicPr>
          <p:cNvPr id="1026" name="Picture 2" descr="Social determinants of mental disorders and the Sustainable Development  Goals: a systematic review of reviews - The Lancet Psychiatry">
            <a:extLst>
              <a:ext uri="{FF2B5EF4-FFF2-40B4-BE49-F238E27FC236}">
                <a16:creationId xmlns:a16="http://schemas.microsoft.com/office/drawing/2014/main" id="{5BCCA34F-56CE-8AEC-3015-FBDC83B2C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21" y="72427"/>
            <a:ext cx="7472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845723-1387-D878-3E36-71D0B7B98527}"/>
              </a:ext>
            </a:extLst>
          </p:cNvPr>
          <p:cNvSpPr txBox="1"/>
          <p:nvPr/>
        </p:nvSpPr>
        <p:spPr>
          <a:xfrm flipH="1">
            <a:off x="10638273" y="6477796"/>
            <a:ext cx="2281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Lund et al.,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BCBE2B-C20A-584E-B8B8-858420A55B2C}"/>
              </a:ext>
            </a:extLst>
          </p:cNvPr>
          <p:cNvSpPr txBox="1"/>
          <p:nvPr/>
        </p:nvSpPr>
        <p:spPr>
          <a:xfrm>
            <a:off x="5101551" y="172947"/>
            <a:ext cx="64053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Social Determinants of Mental Disorders</a:t>
            </a:r>
          </a:p>
        </p:txBody>
      </p:sp>
    </p:spTree>
    <p:extLst>
      <p:ext uri="{BB962C8B-B14F-4D97-AF65-F5344CB8AC3E}">
        <p14:creationId xmlns:p14="http://schemas.microsoft.com/office/powerpoint/2010/main" val="56005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8278" y="2116182"/>
            <a:ext cx="5491571" cy="1514019"/>
          </a:xfrm>
        </p:spPr>
        <p:txBody>
          <a:bodyPr rtlCol="0" anchor="b">
            <a:normAutofit fontScale="90000"/>
          </a:bodyPr>
          <a:lstStyle/>
          <a:p>
            <a:pPr>
              <a:defRPr/>
            </a:pPr>
            <a:br>
              <a:rPr lang="en-US" sz="5100" dirty="0"/>
            </a:br>
            <a:r>
              <a:rPr lang="en-US" sz="6700" dirty="0"/>
              <a:t>Why Worksite Wellness? </a:t>
            </a:r>
          </a:p>
        </p:txBody>
      </p:sp>
    </p:spTree>
    <p:extLst>
      <p:ext uri="{BB962C8B-B14F-4D97-AF65-F5344CB8AC3E}">
        <p14:creationId xmlns:p14="http://schemas.microsoft.com/office/powerpoint/2010/main" val="1077751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337352"/>
            <a:ext cx="4941477" cy="1407724"/>
          </a:xfrm>
        </p:spPr>
        <p:txBody>
          <a:bodyPr>
            <a:noAutofit/>
          </a:bodyPr>
          <a:lstStyle/>
          <a:p>
            <a:r>
              <a:rPr lang="en-US" sz="5400" dirty="0"/>
              <a:t>Intent of the Initiative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F80A9-6337-524E-AC61-32C5AFEE8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4023" y="2156199"/>
            <a:ext cx="4572001" cy="2795232"/>
          </a:xfrm>
        </p:spPr>
        <p:txBody>
          <a:bodyPr/>
          <a:lstStyle/>
          <a:p>
            <a:r>
              <a:rPr lang="en-US" sz="3600" dirty="0"/>
              <a:t>Make the healthy behavior easy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2EF96-0F25-9B53-AA8C-9D54E2D92881}"/>
              </a:ext>
            </a:extLst>
          </p:cNvPr>
          <p:cNvSpPr/>
          <p:nvPr/>
        </p:nvSpPr>
        <p:spPr>
          <a:xfrm>
            <a:off x="5459767" y="0"/>
            <a:ext cx="6818049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J:\Preventive Medicine\Department\Allison\WorkWell KS Workshop Materials\Graphics\Foundation\Healthy Life Sign.jpg">
            <a:extLst>
              <a:ext uri="{FF2B5EF4-FFF2-40B4-BE49-F238E27FC236}">
                <a16:creationId xmlns:a16="http://schemas.microsoft.com/office/drawing/2014/main" id="{FA9E9236-D4DE-937B-05F8-AC6B845F66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45" b="47517"/>
          <a:stretch/>
        </p:blipFill>
        <p:spPr bwMode="auto">
          <a:xfrm>
            <a:off x="5711129" y="1513636"/>
            <a:ext cx="6315323" cy="3599290"/>
          </a:xfrm>
          <a:prstGeom prst="rect">
            <a:avLst/>
          </a:prstGeom>
          <a:noFill/>
          <a:ln w="571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46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54756-A790-C845-A85F-35391529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60815"/>
            <a:ext cx="5547888" cy="610863"/>
          </a:xfrm>
        </p:spPr>
        <p:txBody>
          <a:bodyPr>
            <a:normAutofit fontScale="90000"/>
          </a:bodyPr>
          <a:lstStyle/>
          <a:p>
            <a:r>
              <a:rPr lang="en-US" dirty="0"/>
              <a:t>Benefits of Comprehensive Worksite Wellness</a:t>
            </a:r>
            <a:endParaRPr lang="en-US" sz="13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A5D8C-0134-F046-A548-3465F81774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4023" y="2628183"/>
            <a:ext cx="2133600" cy="369332"/>
          </a:xfrm>
        </p:spPr>
        <p:txBody>
          <a:bodyPr/>
          <a:lstStyle/>
          <a:p>
            <a:pPr indent="-274320" algn="ctr" fontAlgn="auto">
              <a:spcAft>
                <a:spcPts val="0"/>
              </a:spcAft>
              <a:defRPr/>
            </a:pPr>
            <a:r>
              <a:rPr lang="en-US" sz="1800" dirty="0"/>
              <a:t>26% reduction in health costs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C6698-132B-1143-A2A9-00A97D9572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4023" y="2019687"/>
            <a:ext cx="2133600" cy="205837"/>
          </a:xfrm>
        </p:spPr>
        <p:txBody>
          <a:bodyPr/>
          <a:lstStyle/>
          <a:p>
            <a:pPr indent="-274320" algn="ctr" fontAlgn="auto">
              <a:spcAft>
                <a:spcPts val="0"/>
              </a:spcAft>
              <a:defRPr/>
            </a:pPr>
            <a:r>
              <a:rPr lang="en-US" dirty="0"/>
              <a:t>Decreased healthcare costs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79C7D4-91CF-6443-91D5-65DC860B40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628183"/>
            <a:ext cx="2128157" cy="369332"/>
          </a:xfrm>
        </p:spPr>
        <p:txBody>
          <a:bodyPr/>
          <a:lstStyle/>
          <a:p>
            <a:pPr indent="-274320" algn="ctr" fontAlgn="auto">
              <a:spcAft>
                <a:spcPts val="0"/>
              </a:spcAft>
              <a:defRPr/>
            </a:pPr>
            <a:r>
              <a:rPr lang="en-US" sz="1800" dirty="0"/>
              <a:t>27% reduction in sick leave and absenteeism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015C52-08ED-464E-B7E8-24892D9C13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019687"/>
            <a:ext cx="2128157" cy="205837"/>
          </a:xfrm>
        </p:spPr>
        <p:txBody>
          <a:bodyPr/>
          <a:lstStyle/>
          <a:p>
            <a:pPr indent="-274320" algn="ctr" fontAlgn="auto">
              <a:spcAft>
                <a:spcPts val="0"/>
              </a:spcAft>
              <a:defRPr/>
            </a:pPr>
            <a:r>
              <a:rPr lang="en-US" dirty="0"/>
              <a:t>Reduced absenteeism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1C152D-1AA6-9242-B5C9-B06EEE4F96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4708491"/>
            <a:ext cx="2133600" cy="369332"/>
          </a:xfrm>
        </p:spPr>
        <p:txBody>
          <a:bodyPr/>
          <a:lstStyle/>
          <a:p>
            <a:pPr algn="ctr"/>
            <a:r>
              <a:rPr lang="en-US" sz="1800" dirty="0"/>
              <a:t>Employees gain 10.3 hours in additional productive time annually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2B0C1D-C221-7C47-B7D6-77E7BDB417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359849"/>
            <a:ext cx="2270094" cy="205837"/>
          </a:xfrm>
        </p:spPr>
        <p:txBody>
          <a:bodyPr/>
          <a:lstStyle/>
          <a:p>
            <a:pPr indent="-274320" algn="ctr" fontAlgn="auto">
              <a:spcAft>
                <a:spcPts val="0"/>
              </a:spcAft>
              <a:defRPr/>
            </a:pPr>
            <a:r>
              <a:rPr lang="en-US" dirty="0"/>
              <a:t>Increased productivity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FB4732-AB07-C54D-AF44-F8ADB6D2B8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4690736"/>
            <a:ext cx="2128157" cy="369332"/>
          </a:xfrm>
        </p:spPr>
        <p:txBody>
          <a:bodyPr/>
          <a:lstStyle/>
          <a:p>
            <a:pPr algn="ctr"/>
            <a:r>
              <a:rPr lang="en-US" sz="1800" dirty="0"/>
              <a:t>58% of millennials and 54% of Gen Z report that wellness is essential when looking for a job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BD3932-D1D0-1045-BD96-8B26F11B85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359849"/>
            <a:ext cx="2432958" cy="608496"/>
          </a:xfrm>
        </p:spPr>
        <p:txBody>
          <a:bodyPr/>
          <a:lstStyle/>
          <a:p>
            <a:pPr indent="-274320" algn="ctr" fontAlgn="auto">
              <a:spcAft>
                <a:spcPts val="0"/>
              </a:spcAft>
              <a:defRPr/>
            </a:pPr>
            <a:r>
              <a:rPr lang="en-US" dirty="0"/>
              <a:t>Improved staff retention	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F247A08-A350-EF44-9F10-FC72B54666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3" y="4690742"/>
            <a:ext cx="2129245" cy="369332"/>
          </a:xfrm>
        </p:spPr>
        <p:txBody>
          <a:bodyPr/>
          <a:lstStyle/>
          <a:p>
            <a:pPr algn="ctr"/>
            <a:r>
              <a:rPr lang="en-US" sz="1800" dirty="0"/>
              <a:t>67% of employees like their jobs when working for companies offering wellness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115086E-2AC3-4F4D-8F85-104CFA64FEC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359849"/>
            <a:ext cx="2129245" cy="205837"/>
          </a:xfrm>
        </p:spPr>
        <p:txBody>
          <a:bodyPr/>
          <a:lstStyle/>
          <a:p>
            <a:pPr algn="ctr"/>
            <a:r>
              <a:rPr lang="en-US" dirty="0"/>
              <a:t>Improved morale</a:t>
            </a:r>
          </a:p>
        </p:txBody>
      </p:sp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3B4069FE-8724-4CE0-9B3C-6D59B9B5FD9D}"/>
              </a:ext>
            </a:extLst>
          </p:cNvPr>
          <p:cNvSpPr txBox="1">
            <a:spLocks/>
          </p:cNvSpPr>
          <p:nvPr/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1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6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8278" y="2382512"/>
            <a:ext cx="5491571" cy="1514019"/>
          </a:xfrm>
        </p:spPr>
        <p:txBody>
          <a:bodyPr rtlCol="0" anchor="b">
            <a:normAutofit fontScale="90000"/>
          </a:bodyPr>
          <a:lstStyle/>
          <a:p>
            <a:pPr>
              <a:defRPr/>
            </a:pPr>
            <a:br>
              <a:rPr lang="en-US" sz="5100" dirty="0"/>
            </a:br>
            <a:r>
              <a:rPr lang="en-US" sz="6700" dirty="0"/>
              <a:t>Why Community Health? </a:t>
            </a:r>
          </a:p>
        </p:txBody>
      </p:sp>
    </p:spTree>
    <p:extLst>
      <p:ext uri="{BB962C8B-B14F-4D97-AF65-F5344CB8AC3E}">
        <p14:creationId xmlns:p14="http://schemas.microsoft.com/office/powerpoint/2010/main" val="2915117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54756-A790-C845-A85F-35391529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1190420"/>
            <a:ext cx="5223713" cy="610863"/>
          </a:xfrm>
        </p:spPr>
        <p:txBody>
          <a:bodyPr>
            <a:noAutofit/>
          </a:bodyPr>
          <a:lstStyle/>
          <a:p>
            <a:r>
              <a:rPr lang="en-US" sz="3800" dirty="0"/>
              <a:t>Worksites Benefit When the Community is Healthy</a:t>
            </a:r>
            <a:endParaRPr lang="en-US" sz="38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A5D8C-0134-F046-A548-3465F81774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628351"/>
            <a:ext cx="2133600" cy="1561702"/>
          </a:xfrm>
        </p:spPr>
        <p:txBody>
          <a:bodyPr/>
          <a:lstStyle/>
          <a:p>
            <a:pPr indent="-274320" algn="ctr" fontAlgn="auto">
              <a:spcAft>
                <a:spcPts val="0"/>
              </a:spcAft>
              <a:defRPr/>
            </a:pPr>
            <a:r>
              <a:rPr lang="en-US" dirty="0"/>
              <a:t>Healthier communities have lower rates of disease</a:t>
            </a:r>
            <a:endParaRPr lang="en-US" sz="1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C6698-132B-1143-A2A9-00A97D9572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4023" y="2034723"/>
            <a:ext cx="2133600" cy="205837"/>
          </a:xfrm>
        </p:spPr>
        <p:txBody>
          <a:bodyPr/>
          <a:lstStyle/>
          <a:p>
            <a:pPr indent="-274320" algn="ctr" fontAlgn="auto">
              <a:spcAft>
                <a:spcPts val="0"/>
              </a:spcAft>
              <a:defRPr/>
            </a:pPr>
            <a:r>
              <a:rPr lang="en-US" dirty="0"/>
              <a:t>Decreased healthcare costs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79C7D4-91CF-6443-91D5-65DC860B40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9821" y="5063897"/>
            <a:ext cx="2128157" cy="369332"/>
          </a:xfrm>
        </p:spPr>
        <p:txBody>
          <a:bodyPr/>
          <a:lstStyle/>
          <a:p>
            <a:pPr indent="-274320" algn="ctr" fontAlgn="auto">
              <a:spcAft>
                <a:spcPts val="0"/>
              </a:spcAft>
              <a:defRPr/>
            </a:pPr>
            <a:r>
              <a:rPr lang="en-US" dirty="0"/>
              <a:t>66% of adults are willing to pay more for products and services from companies committed to positive social and environmental action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015C52-08ED-464E-B7E8-24892D9C13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24769" y="4458674"/>
            <a:ext cx="2338263" cy="479685"/>
          </a:xfrm>
        </p:spPr>
        <p:txBody>
          <a:bodyPr/>
          <a:lstStyle/>
          <a:p>
            <a:pPr indent="-274320" algn="ctr" fontAlgn="auto">
              <a:spcAft>
                <a:spcPts val="0"/>
              </a:spcAft>
              <a:defRPr/>
            </a:pPr>
            <a:r>
              <a:rPr lang="en-US" dirty="0"/>
              <a:t>Brand recognition, loyal customers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1C152D-1AA6-9242-B5C9-B06EEE4F96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4735225"/>
            <a:ext cx="2133600" cy="1058116"/>
          </a:xfrm>
        </p:spPr>
        <p:txBody>
          <a:bodyPr/>
          <a:lstStyle/>
          <a:p>
            <a:pPr algn="ctr"/>
            <a:r>
              <a:rPr lang="en-US" dirty="0"/>
              <a:t>Workers who live in healthier communities are more likely to arrive at work on time and have fewer unplanned absences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2B0C1D-C221-7C47-B7D6-77E7BDB417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406786"/>
            <a:ext cx="2270094" cy="205837"/>
          </a:xfrm>
        </p:spPr>
        <p:txBody>
          <a:bodyPr/>
          <a:lstStyle/>
          <a:p>
            <a:pPr indent="-274320" algn="ctr" fontAlgn="auto">
              <a:spcAft>
                <a:spcPts val="0"/>
              </a:spcAft>
              <a:defRPr/>
            </a:pPr>
            <a:r>
              <a:rPr lang="en-US" dirty="0"/>
              <a:t>Increased productivity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FB4732-AB07-C54D-AF44-F8ADB6D2B8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48710" y="2437705"/>
            <a:ext cx="2128157" cy="1212248"/>
          </a:xfrm>
        </p:spPr>
        <p:txBody>
          <a:bodyPr/>
          <a:lstStyle/>
          <a:p>
            <a:pPr algn="ctr"/>
            <a:r>
              <a:rPr lang="en-US" dirty="0"/>
              <a:t>Specific community-strengthening strategies substantially reduce recruitment costs and increase retention rates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BD3932-D1D0-1045-BD96-8B26F11B85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0441" y="2071623"/>
            <a:ext cx="2524694" cy="369332"/>
          </a:xfrm>
        </p:spPr>
        <p:txBody>
          <a:bodyPr/>
          <a:lstStyle/>
          <a:p>
            <a:pPr indent="-274320" algn="ctr" fontAlgn="auto">
              <a:spcAft>
                <a:spcPts val="0"/>
              </a:spcAft>
              <a:defRPr/>
            </a:pPr>
            <a:r>
              <a:rPr lang="en-US" dirty="0"/>
              <a:t>Recruit and retain talent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F247A08-A350-EF44-9F10-FC72B54666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001" y="4737611"/>
            <a:ext cx="2129245" cy="369332"/>
          </a:xfrm>
        </p:spPr>
        <p:txBody>
          <a:bodyPr/>
          <a:lstStyle/>
          <a:p>
            <a:pPr algn="ctr"/>
            <a:r>
              <a:rPr lang="en-US" dirty="0"/>
              <a:t>Companies with a stated purpose, generous compensation, and quality customer service that invest in their communities and minimize their impact on the environment outperform less values-focused companies by a factor of 10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115086E-2AC3-4F4D-8F85-104CFA64FEC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51001" y="4409171"/>
            <a:ext cx="2129245" cy="328440"/>
          </a:xfrm>
        </p:spPr>
        <p:txBody>
          <a:bodyPr/>
          <a:lstStyle/>
          <a:p>
            <a:pPr algn="ctr"/>
            <a:r>
              <a:rPr lang="en-US" dirty="0"/>
              <a:t>Greater profits</a:t>
            </a:r>
          </a:p>
        </p:txBody>
      </p:sp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3B4069FE-8724-4CE0-9B3C-6D59B9B5FD9D}"/>
              </a:ext>
            </a:extLst>
          </p:cNvPr>
          <p:cNvSpPr txBox="1">
            <a:spLocks/>
          </p:cNvSpPr>
          <p:nvPr/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1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5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8278" y="2382512"/>
            <a:ext cx="5491571" cy="1514019"/>
          </a:xfrm>
        </p:spPr>
        <p:txBody>
          <a:bodyPr rtlCol="0" anchor="b">
            <a:normAutofit fontScale="90000"/>
          </a:bodyPr>
          <a:lstStyle/>
          <a:p>
            <a:pPr>
              <a:defRPr/>
            </a:pPr>
            <a:br>
              <a:rPr lang="en-US" sz="5100" dirty="0"/>
            </a:br>
            <a:r>
              <a:rPr lang="en-US" sz="6700" dirty="0"/>
              <a:t>Take Action at the Worksite</a:t>
            </a:r>
          </a:p>
        </p:txBody>
      </p:sp>
    </p:spTree>
    <p:extLst>
      <p:ext uri="{BB962C8B-B14F-4D97-AF65-F5344CB8AC3E}">
        <p14:creationId xmlns:p14="http://schemas.microsoft.com/office/powerpoint/2010/main" val="1976764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Diagram&#10;&#10;Description automatically generated">
            <a:extLst>
              <a:ext uri="{FF2B5EF4-FFF2-40B4-BE49-F238E27FC236}">
                <a16:creationId xmlns:a16="http://schemas.microsoft.com/office/drawing/2014/main" id="{F1C60022-142E-96C5-1BD1-D3516E3329A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62" y="190500"/>
            <a:ext cx="6478588" cy="6477000"/>
          </a:xfrm>
        </p:spPr>
      </p:pic>
    </p:spTree>
    <p:extLst>
      <p:ext uri="{BB962C8B-B14F-4D97-AF65-F5344CB8AC3E}">
        <p14:creationId xmlns:p14="http://schemas.microsoft.com/office/powerpoint/2010/main" val="3658149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833CA66-C575-F166-9089-6403D3A20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5131977" cy="614759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We Change?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DB454B4-18D7-0D41-9CD8-84E20882AF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124" y="2316523"/>
            <a:ext cx="4572001" cy="2795232"/>
          </a:xfrm>
        </p:spPr>
        <p:txBody>
          <a:bodyPr/>
          <a:lstStyle/>
          <a:p>
            <a:pPr marL="11430" indent="-28575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Behavior is complex.</a:t>
            </a:r>
          </a:p>
          <a:p>
            <a:pPr marL="11430" indent="-28575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n-US" sz="2000" dirty="0"/>
          </a:p>
          <a:p>
            <a:pPr marL="11430" indent="-28575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Behavior change is even more complex!</a:t>
            </a:r>
          </a:p>
          <a:p>
            <a:pPr marL="11430" indent="-28575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n-US" sz="2000" dirty="0"/>
          </a:p>
          <a:p>
            <a:pPr marL="288925" indent="-288925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b="1" dirty="0"/>
              <a:t>Knowledge is insufficient</a:t>
            </a:r>
            <a:r>
              <a:rPr lang="en-US" sz="2000" dirty="0"/>
              <a:t> to prompt behavior change!</a:t>
            </a:r>
          </a:p>
          <a:p>
            <a:endParaRPr lang="en-US" dirty="0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EFF5D7BE-141F-3B5F-3320-9A33569C89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294142"/>
              </p:ext>
            </p:extLst>
          </p:nvPr>
        </p:nvGraphicFramePr>
        <p:xfrm>
          <a:off x="4579891" y="1057371"/>
          <a:ext cx="8665593" cy="5259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C0BC2EF-5467-C82A-5F50-98375CFE876A}"/>
              </a:ext>
            </a:extLst>
          </p:cNvPr>
          <p:cNvSpPr txBox="1">
            <a:spLocks/>
          </p:cNvSpPr>
          <p:nvPr/>
        </p:nvSpPr>
        <p:spPr>
          <a:xfrm>
            <a:off x="7577888" y="887604"/>
            <a:ext cx="2880007" cy="427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000" dirty="0"/>
              <a:t>Social-Ecological Model</a:t>
            </a:r>
          </a:p>
        </p:txBody>
      </p:sp>
    </p:spTree>
    <p:extLst>
      <p:ext uri="{BB962C8B-B14F-4D97-AF65-F5344CB8AC3E}">
        <p14:creationId xmlns:p14="http://schemas.microsoft.com/office/powerpoint/2010/main" val="192135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-131618"/>
            <a:ext cx="9143998" cy="706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19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3527E3D-C453-935B-7C64-F7CA5C9A43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Annual Review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Dem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A01FB0-2C0D-BD4F-13B3-6C0D96BEF8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78605-2D64-BE00-9436-B8F2D9149A8B}"/>
              </a:ext>
            </a:extLst>
          </p:cNvPr>
          <p:cNvSpPr txBox="1">
            <a:spLocks/>
          </p:cNvSpPr>
          <p:nvPr/>
        </p:nvSpPr>
        <p:spPr>
          <a:xfrm>
            <a:off x="889533" y="1914981"/>
            <a:ext cx="5491571" cy="1514019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br>
              <a:rPr lang="en-US" sz="5100" dirty="0">
                <a:solidFill>
                  <a:schemeClr val="tx2"/>
                </a:solidFill>
              </a:rPr>
            </a:br>
            <a:r>
              <a:rPr lang="en-US" sz="8200" dirty="0">
                <a:solidFill>
                  <a:schemeClr val="tx2"/>
                </a:solidFill>
              </a:rPr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2438573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507" y="1145569"/>
            <a:ext cx="4941477" cy="610863"/>
          </a:xfrm>
        </p:spPr>
        <p:txBody>
          <a:bodyPr/>
          <a:lstStyle/>
          <a:p>
            <a:r>
              <a:rPr lang="en-US" dirty="0"/>
              <a:t>Physical Activity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932507" y="2040340"/>
            <a:ext cx="93126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Information that encourages physical activity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(Audrey et al., 2015; Blake et al., 2017;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Gazmararian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et al., 2013)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Promote worksite activities (e.g. exercise class) or other local opportunities to be physically active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Computer prompts encouraging employees to stand and move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(Shrestha, &amp;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Bhaumik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, 2015)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2000" dirty="0">
              <a:solidFill>
                <a:srgbClr val="182B49"/>
              </a:solidFill>
              <a:latin typeface="Franklin Gothic Boo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B597FD-0F01-F648-5C72-340541B7E52A}"/>
              </a:ext>
            </a:extLst>
          </p:cNvPr>
          <p:cNvSpPr txBox="1"/>
          <p:nvPr/>
        </p:nvSpPr>
        <p:spPr>
          <a:xfrm>
            <a:off x="932507" y="4217100"/>
            <a:ext cx="9017493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</a:rPr>
              <a:t>Establish Campaigns that Promote Physical Activity</a:t>
            </a:r>
          </a:p>
          <a:p>
            <a:pPr marL="2114550" lvl="4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Stand Up and Sit Less </a:t>
            </a:r>
            <a:r>
              <a:rPr lang="en-US" sz="1050" dirty="0">
                <a:solidFill>
                  <a:schemeClr val="bg1"/>
                </a:solidFill>
              </a:rPr>
              <a:t>(Stephen et al., 2014)</a:t>
            </a:r>
          </a:p>
          <a:p>
            <a:pPr marL="2114550" lvl="4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Yuma on the Move </a:t>
            </a:r>
            <a:r>
              <a:rPr lang="en-US" sz="1050" dirty="0">
                <a:solidFill>
                  <a:schemeClr val="bg1"/>
                </a:solidFill>
              </a:rPr>
              <a:t>(University of Arizona)</a:t>
            </a:r>
          </a:p>
          <a:p>
            <a:pPr marL="2114550" lvl="4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Active Omaha </a:t>
            </a:r>
            <a:r>
              <a:rPr lang="en-US" sz="1050" dirty="0">
                <a:solidFill>
                  <a:schemeClr val="bg1"/>
                </a:solidFill>
              </a:rPr>
              <a:t>(</a:t>
            </a:r>
            <a:r>
              <a:rPr lang="en-US" sz="1050" dirty="0" err="1">
                <a:solidFill>
                  <a:schemeClr val="bg1"/>
                </a:solidFill>
              </a:rPr>
              <a:t>Huberty</a:t>
            </a:r>
            <a:r>
              <a:rPr lang="en-US" sz="1050" dirty="0">
                <a:solidFill>
                  <a:schemeClr val="bg1"/>
                </a:solidFill>
              </a:rPr>
              <a:t>, </a:t>
            </a:r>
            <a:r>
              <a:rPr lang="en-US" sz="1050" dirty="0" err="1">
                <a:solidFill>
                  <a:schemeClr val="bg1"/>
                </a:solidFill>
              </a:rPr>
              <a:t>Dogdge</a:t>
            </a:r>
            <a:r>
              <a:rPr lang="en-US" sz="1050" dirty="0">
                <a:solidFill>
                  <a:schemeClr val="bg1"/>
                </a:solidFill>
              </a:rPr>
              <a:t>, Peterson, </a:t>
            </a:r>
            <a:r>
              <a:rPr lang="en-US" sz="1050" dirty="0" err="1">
                <a:solidFill>
                  <a:schemeClr val="bg1"/>
                </a:solidFill>
              </a:rPr>
              <a:t>Balluff</a:t>
            </a:r>
            <a:r>
              <a:rPr lang="en-US" sz="1050" dirty="0">
                <a:solidFill>
                  <a:schemeClr val="bg1"/>
                </a:solidFill>
              </a:rPr>
              <a:t>, 2012)</a:t>
            </a:r>
          </a:p>
          <a:p>
            <a:pPr marL="2114550" lvl="4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Stretching aids in the break room </a:t>
            </a:r>
            <a:r>
              <a:rPr lang="en-US" sz="1050" dirty="0">
                <a:solidFill>
                  <a:schemeClr val="bg1"/>
                </a:solidFill>
              </a:rPr>
              <a:t>(Heinen, Darling, 2009)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B76BFE-5467-B734-8508-54CEBFEF8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673" y="3313339"/>
            <a:ext cx="2200188" cy="339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38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421" y="1340537"/>
            <a:ext cx="5095783" cy="687678"/>
          </a:xfrm>
        </p:spPr>
        <p:txBody>
          <a:bodyPr>
            <a:normAutofit/>
          </a:bodyPr>
          <a:lstStyle/>
          <a:p>
            <a:r>
              <a:rPr lang="en-US" dirty="0"/>
              <a:t>Food and Beverage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5557421" y="2392867"/>
            <a:ext cx="6223247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Dietician to provide nutrition information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Tailored nutrition education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Make employees aware of offerings (programs, incentives, benefit design) for those wanting to opt-in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Establish campaigns that promote tasty (healthy) foods/beverages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3C4EC9-CE6B-0EC7-B4AF-73337B94F54C}"/>
              </a:ext>
            </a:extLst>
          </p:cNvPr>
          <p:cNvCxnSpPr/>
          <p:nvPr/>
        </p:nvCxnSpPr>
        <p:spPr>
          <a:xfrm>
            <a:off x="5557421" y="2210540"/>
            <a:ext cx="180216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2663AAB-2DE7-D311-BB7A-94B3CF8CD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516" y="934225"/>
            <a:ext cx="2895851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45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</p:spPr>
        <p:txBody>
          <a:bodyPr rtlCol="0" anchor="b">
            <a:normAutofit fontScale="90000"/>
          </a:bodyPr>
          <a:lstStyle/>
          <a:p>
            <a:pPr>
              <a:defRPr/>
            </a:pPr>
            <a:br>
              <a:rPr lang="en-US" sz="5100" dirty="0"/>
            </a:br>
            <a:r>
              <a:rPr lang="en-US" dirty="0"/>
              <a:t>The Problem(s)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546" y="1288880"/>
            <a:ext cx="4903377" cy="610863"/>
          </a:xfrm>
        </p:spPr>
        <p:txBody>
          <a:bodyPr/>
          <a:lstStyle/>
          <a:p>
            <a:r>
              <a:rPr lang="en-US" dirty="0"/>
              <a:t>Tobacco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5434546" y="2314389"/>
            <a:ext cx="6443601" cy="363945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rgbClr val="182B49"/>
                </a:solidFill>
              </a:rPr>
              <a:t>Establish tobacco-free campaigns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182B49"/>
                </a:solidFill>
              </a:rPr>
              <a:t>Tips from former smokers </a:t>
            </a:r>
            <a:r>
              <a:rPr lang="en-US" sz="1050" dirty="0">
                <a:solidFill>
                  <a:srgbClr val="182B49"/>
                </a:solidFill>
              </a:rPr>
              <a:t>(Centers for Disease Control and Prevention, 2014;  National Cancer Institute, 2008; Durkin S, 2012; </a:t>
            </a:r>
            <a:r>
              <a:rPr lang="en-US" sz="1050" dirty="0" err="1">
                <a:solidFill>
                  <a:srgbClr val="182B49"/>
                </a:solidFill>
              </a:rPr>
              <a:t>Farrelly</a:t>
            </a:r>
            <a:r>
              <a:rPr lang="en-US" sz="1050" dirty="0">
                <a:solidFill>
                  <a:srgbClr val="182B49"/>
                </a:solidFill>
              </a:rPr>
              <a:t> MC, 2012)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rgbClr val="182B49"/>
                </a:solidFill>
              </a:rPr>
              <a:t>What are available services and resources for tobacco cessation;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coverage for tobacco cessation treatment (counseling and medication)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Our worksite's tobacco-free policy is: …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The consequences of policy non-compliance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How the policy is enforced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How to report violations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3C4EC9-CE6B-0EC7-B4AF-73337B94F54C}"/>
              </a:ext>
            </a:extLst>
          </p:cNvPr>
          <p:cNvCxnSpPr/>
          <p:nvPr/>
        </p:nvCxnSpPr>
        <p:spPr>
          <a:xfrm>
            <a:off x="5557421" y="2210540"/>
            <a:ext cx="180216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9964774-1FCD-C096-6499-A3C59426F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51" y="1658494"/>
            <a:ext cx="4402177" cy="329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29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70" y="1217996"/>
            <a:ext cx="4941477" cy="610863"/>
          </a:xfrm>
        </p:spPr>
        <p:txBody>
          <a:bodyPr/>
          <a:lstStyle/>
          <a:p>
            <a:r>
              <a:rPr lang="en-US" dirty="0"/>
              <a:t>Well-Being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C31B07-0851-43BF-A6A9-5B3252D46A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9261" y="333049"/>
            <a:ext cx="4212771" cy="6191902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45336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3527E3D-C453-935B-7C64-F7CA5C9A43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Annual Review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Dem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A01FB0-2C0D-BD4F-13B3-6C0D96BEF8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78605-2D64-BE00-9436-B8F2D9149A8B}"/>
              </a:ext>
            </a:extLst>
          </p:cNvPr>
          <p:cNvSpPr txBox="1">
            <a:spLocks/>
          </p:cNvSpPr>
          <p:nvPr/>
        </p:nvSpPr>
        <p:spPr>
          <a:xfrm>
            <a:off x="889533" y="1914981"/>
            <a:ext cx="5491571" cy="1514019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br>
              <a:rPr lang="en-US" sz="5100" dirty="0">
                <a:solidFill>
                  <a:schemeClr val="tx2"/>
                </a:solidFill>
              </a:rPr>
            </a:br>
            <a:r>
              <a:rPr lang="en-US" sz="8200" dirty="0">
                <a:solidFill>
                  <a:schemeClr val="tx2"/>
                </a:solidFill>
              </a:rPr>
              <a:t>Programs</a:t>
            </a:r>
          </a:p>
        </p:txBody>
      </p:sp>
    </p:spTree>
    <p:extLst>
      <p:ext uri="{BB962C8B-B14F-4D97-AF65-F5344CB8AC3E}">
        <p14:creationId xmlns:p14="http://schemas.microsoft.com/office/powerpoint/2010/main" val="3994439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507" y="1145569"/>
            <a:ext cx="4941477" cy="610863"/>
          </a:xfrm>
        </p:spPr>
        <p:txBody>
          <a:bodyPr/>
          <a:lstStyle/>
          <a:p>
            <a:r>
              <a:rPr lang="en-US" dirty="0"/>
              <a:t>Physical Activity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932507" y="1987072"/>
            <a:ext cx="11132246" cy="382412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Employee challenges, competitions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(Racette et al., 2009; Wilson et al., 2010)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Team sports, recreation league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(Brinkley, McDermott, &amp; Munir, 2017)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Employee activity club (walking, running)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(Gilson et al., 2009)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Regular exercise classes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(Jakobsen et al., 2015; Racette et al., 2009)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Sedentary reduction program to plan when, where &amp; how to sit less at work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(Wong &amp;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Prapavessis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, 2015)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2000" dirty="0">
              <a:solidFill>
                <a:srgbClr val="182B49"/>
              </a:solidFill>
              <a:latin typeface="Franklin Gothic Book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7375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ffer at least one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7375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organized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75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7375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10–15-minute physical activity break each workday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7375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(Yancey et al., 2004; Taylor et al., 2014)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1EFB25-C887-E46A-A80E-7AAC2F968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565" y="1263870"/>
            <a:ext cx="3633531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86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421" y="1340537"/>
            <a:ext cx="5095783" cy="687678"/>
          </a:xfrm>
        </p:spPr>
        <p:txBody>
          <a:bodyPr>
            <a:normAutofit/>
          </a:bodyPr>
          <a:lstStyle/>
          <a:p>
            <a:r>
              <a:rPr lang="en-US" dirty="0"/>
              <a:t>Food and Beverage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5450889" y="2392867"/>
            <a:ext cx="66493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5-a-Day nutritional program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Counseling or behavioral interventions to improve dietary intake; tailored feedback on diet and clinical values (from dietician)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2000" dirty="0">
              <a:solidFill>
                <a:srgbClr val="182B49"/>
              </a:solidFill>
              <a:latin typeface="Franklin Gothic Book"/>
            </a:endParaRPr>
          </a:p>
          <a:p>
            <a:pPr marL="285750" lvl="0" indent="-28575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rgbClr val="182B49"/>
                </a:solidFill>
              </a:rPr>
              <a:t>Host or promote: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182B49"/>
                </a:solidFill>
              </a:rPr>
              <a:t>Farmer's market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chemeClr val="bg1"/>
                </a:solidFill>
              </a:rPr>
              <a:t>Community supported agriculture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chemeClr val="bg1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Other programs: </a:t>
            </a:r>
          </a:p>
          <a:p>
            <a:pPr marL="628650" lvl="1" indent="-171450">
              <a:buFont typeface="Wingdings" panose="05000000000000000000" pitchFamily="2" charset="2"/>
              <a:buChar char="Ø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Healthy cooking classes</a:t>
            </a:r>
          </a:p>
          <a:p>
            <a:pPr marL="628650" lvl="1" indent="-171450">
              <a:buFont typeface="Wingdings" panose="05000000000000000000" pitchFamily="2" charset="2"/>
              <a:buChar char="Ø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Healthy lunchbox challenge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3C4EC9-CE6B-0EC7-B4AF-73337B94F54C}"/>
              </a:ext>
            </a:extLst>
          </p:cNvPr>
          <p:cNvCxnSpPr/>
          <p:nvPr/>
        </p:nvCxnSpPr>
        <p:spPr>
          <a:xfrm>
            <a:off x="5557421" y="2210540"/>
            <a:ext cx="180216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80886BE-9BE5-1290-261F-930286BB0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34" y="562751"/>
            <a:ext cx="2194750" cy="20850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90D276-1A9F-6B60-F02A-3AEA21A8C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289" y="3502991"/>
            <a:ext cx="2743438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24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546" y="1288880"/>
            <a:ext cx="4903377" cy="610863"/>
          </a:xfrm>
        </p:spPr>
        <p:txBody>
          <a:bodyPr/>
          <a:lstStyle/>
          <a:p>
            <a:r>
              <a:rPr lang="en-US" dirty="0"/>
              <a:t>Tobacco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5434546" y="2429799"/>
            <a:ext cx="58278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rgbClr val="182B49"/>
                </a:solidFill>
              </a:rPr>
              <a:t>Medication and counseling programs</a:t>
            </a:r>
            <a:endParaRPr lang="en-US" sz="2000" dirty="0">
              <a:solidFill>
                <a:prstClr val="white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Kansas Tobacco Quitline</a:t>
            </a:r>
          </a:p>
          <a:p>
            <a:pPr marL="1200150" lvl="2" indent="-28575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rgbClr val="182B49"/>
                </a:solidFill>
                <a:latin typeface="Franklin Gothic Book"/>
              </a:rPr>
              <a:t>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eb-based</a:t>
            </a:r>
          </a:p>
          <a:p>
            <a:pPr marL="1200150" lvl="2" indent="-28575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rgbClr val="182B49"/>
                </a:solidFill>
                <a:latin typeface="Franklin Gothic Book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hone-based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Partners in Quitting: Smokeless Tobacco Cessation Program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3C4EC9-CE6B-0EC7-B4AF-73337B94F54C}"/>
              </a:ext>
            </a:extLst>
          </p:cNvPr>
          <p:cNvCxnSpPr/>
          <p:nvPr/>
        </p:nvCxnSpPr>
        <p:spPr>
          <a:xfrm>
            <a:off x="5557421" y="2210540"/>
            <a:ext cx="180216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2474389-7F82-FDEA-FAE3-3F1E44FD7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71"/>
          <a:stretch/>
        </p:blipFill>
        <p:spPr>
          <a:xfrm>
            <a:off x="454745" y="1579015"/>
            <a:ext cx="4338271" cy="369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13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70" y="1217996"/>
            <a:ext cx="4941477" cy="610863"/>
          </a:xfrm>
        </p:spPr>
        <p:txBody>
          <a:bodyPr/>
          <a:lstStyle/>
          <a:p>
            <a:r>
              <a:rPr lang="en-US" dirty="0"/>
              <a:t>Well-Being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832060" y="2084730"/>
            <a:ext cx="10670676" cy="393954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Relaxation programs (meditation, mindfulness, yoga, tai chi, onsite physical activity classes, arts activities)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Professionalism skills (problem-solving, time-management, job skills training, resilience training, conflict resolution training, personal financial planning)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2000" dirty="0">
              <a:solidFill>
                <a:srgbClr val="182B49"/>
              </a:solidFill>
              <a:latin typeface="Franklin Gothic Book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Emotional intelligence training (biofeedback, cognitive-behavioral skills, positive psychology, interpersonal skills training, assertiveness training, positive self-talk, viewing change and adaptation as positive)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2000" dirty="0">
              <a:solidFill>
                <a:srgbClr val="182B49"/>
              </a:solidFill>
              <a:latin typeface="Franklin Gothic Book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Stress management program (cognitive behavioral based stress management, nature-based stress management, mindfulness-based therapy, stress support group)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4E1740-ECFF-FFC6-3D87-862786D4B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489" y="168491"/>
            <a:ext cx="2947753" cy="178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1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3527E3D-C453-935B-7C64-F7CA5C9A43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Annual Review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Dem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A01FB0-2C0D-BD4F-13B3-6C0D96BEF8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78605-2D64-BE00-9436-B8F2D9149A8B}"/>
              </a:ext>
            </a:extLst>
          </p:cNvPr>
          <p:cNvSpPr txBox="1">
            <a:spLocks/>
          </p:cNvSpPr>
          <p:nvPr/>
        </p:nvSpPr>
        <p:spPr>
          <a:xfrm>
            <a:off x="889533" y="1914981"/>
            <a:ext cx="6629853" cy="1514019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br>
              <a:rPr lang="en-US" sz="5100" dirty="0">
                <a:solidFill>
                  <a:schemeClr val="tx2"/>
                </a:solidFill>
              </a:rPr>
            </a:br>
            <a:r>
              <a:rPr lang="en-US" sz="8200" dirty="0">
                <a:solidFill>
                  <a:schemeClr val="tx2"/>
                </a:solidFill>
              </a:rPr>
              <a:t>Benefit Design</a:t>
            </a:r>
          </a:p>
        </p:txBody>
      </p:sp>
    </p:spTree>
    <p:extLst>
      <p:ext uri="{BB962C8B-B14F-4D97-AF65-F5344CB8AC3E}">
        <p14:creationId xmlns:p14="http://schemas.microsoft.com/office/powerpoint/2010/main" val="31482646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507" y="1145569"/>
            <a:ext cx="4941477" cy="610863"/>
          </a:xfrm>
        </p:spPr>
        <p:txBody>
          <a:bodyPr/>
          <a:lstStyle/>
          <a:p>
            <a:r>
              <a:rPr lang="en-US" dirty="0"/>
              <a:t>Physical Activity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932507" y="2040340"/>
            <a:ext cx="10282889" cy="242374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Discount or subsidize memberships to local health clubs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(Lin et al., 2014;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Lucove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, Huston, Evenson, 2007)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Premium reduction or deposit in HSA for maintaining or reaching a certain level of physical activity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(Bicycle Commuter Act)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Reimburse employees for active commuting (walking, running, bicycling to/from work)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(U.S. Bicycle Commuter Act)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050" dirty="0">
              <a:solidFill>
                <a:srgbClr val="182B49"/>
              </a:solidFill>
              <a:latin typeface="Franklin Gothic Book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1C3E96-C4BE-40BF-5F56-74CC1BA9F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422" y="4172677"/>
            <a:ext cx="2561346" cy="256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24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421" y="1340537"/>
            <a:ext cx="5095783" cy="687678"/>
          </a:xfrm>
        </p:spPr>
        <p:txBody>
          <a:bodyPr>
            <a:normAutofit/>
          </a:bodyPr>
          <a:lstStyle/>
          <a:p>
            <a:r>
              <a:rPr lang="en-US" dirty="0"/>
              <a:t>Food and Beverage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5557421" y="2392867"/>
            <a:ext cx="627651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Reward employees for “5 A Day” program participation by contributing funds in FSA/HSA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Free </a:t>
            </a:r>
            <a:r>
              <a:rPr lang="en-US" sz="2000" dirty="0">
                <a:solidFill>
                  <a:srgbClr val="182B49"/>
                </a:solidFill>
                <a:latin typeface="Franklin Gothic Book"/>
              </a:rPr>
              <a:t>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low-cost consultation with dietician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2000" dirty="0">
              <a:solidFill>
                <a:srgbClr val="182B49"/>
              </a:solidFill>
              <a:latin typeface="Franklin Gothic Book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3C4EC9-CE6B-0EC7-B4AF-73337B94F54C}"/>
              </a:ext>
            </a:extLst>
          </p:cNvPr>
          <p:cNvCxnSpPr/>
          <p:nvPr/>
        </p:nvCxnSpPr>
        <p:spPr>
          <a:xfrm>
            <a:off x="5557421" y="2210540"/>
            <a:ext cx="180216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6603D41-A7AF-D506-1312-C8E731785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92" y="1814453"/>
            <a:ext cx="3901778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10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3CE16ACE-8723-C5E3-3715-A4C85B0DE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b="1" dirty="0">
                <a:solidFill>
                  <a:schemeClr val="tx1"/>
                </a:solidFill>
              </a:rPr>
              <a:t>3 Four 80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96EDEC4-1D4D-F5EE-837B-0D844AE742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9D51AF8-B915-1223-C309-7B14DE36219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Four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0D42A32-EB79-CF36-BFDB-076D51C2A60C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80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2173C16-E638-F5F0-486E-64EC7FCD0579}"/>
              </a:ext>
            </a:extLst>
          </p:cNvPr>
          <p:cNvSpPr txBox="1">
            <a:spLocks/>
          </p:cNvSpPr>
          <p:nvPr/>
        </p:nvSpPr>
        <p:spPr>
          <a:xfrm>
            <a:off x="858319" y="3037640"/>
            <a:ext cx="2749173" cy="18791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Risk Factors</a:t>
            </a:r>
          </a:p>
          <a:p>
            <a:r>
              <a:rPr lang="en-US" sz="2000" dirty="0">
                <a:solidFill>
                  <a:schemeClr val="tx1"/>
                </a:solidFill>
              </a:rPr>
              <a:t>Physical Inactivity</a:t>
            </a:r>
          </a:p>
          <a:p>
            <a:r>
              <a:rPr lang="en-US" sz="2000" dirty="0">
                <a:solidFill>
                  <a:schemeClr val="tx1"/>
                </a:solidFill>
              </a:rPr>
              <a:t>Poor Nutrition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Tobacco Use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830229B-10ED-2AD8-2EE0-0567F4A6D3E4}"/>
              </a:ext>
            </a:extLst>
          </p:cNvPr>
          <p:cNvSpPr txBox="1">
            <a:spLocks/>
          </p:cNvSpPr>
          <p:nvPr/>
        </p:nvSpPr>
        <p:spPr>
          <a:xfrm>
            <a:off x="4438952" y="3037640"/>
            <a:ext cx="2863104" cy="20655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Chronic Diseases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Heart Disease</a:t>
            </a:r>
          </a:p>
          <a:p>
            <a:r>
              <a:rPr lang="en-US" sz="2000" dirty="0">
                <a:solidFill>
                  <a:schemeClr val="tx1"/>
                </a:solidFill>
              </a:rPr>
              <a:t>Type 2 Diabetes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Lung Disease</a:t>
            </a:r>
          </a:p>
          <a:p>
            <a:r>
              <a:rPr lang="en-US" sz="2000" dirty="0">
                <a:solidFill>
                  <a:schemeClr val="tx1"/>
                </a:solidFill>
              </a:rPr>
              <a:t>Some Cancers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75F6FD8-D95E-788A-0140-BCDB02390449}"/>
              </a:ext>
            </a:extLst>
          </p:cNvPr>
          <p:cNvSpPr txBox="1">
            <a:spLocks/>
          </p:cNvSpPr>
          <p:nvPr/>
        </p:nvSpPr>
        <p:spPr>
          <a:xfrm>
            <a:off x="8133516" y="3037640"/>
            <a:ext cx="2863104" cy="20655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80% of premature deaths in the United States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E12E6B8-E891-63E6-7757-BF49DD58ABE8}"/>
              </a:ext>
            </a:extLst>
          </p:cNvPr>
          <p:cNvSpPr/>
          <p:nvPr/>
        </p:nvSpPr>
        <p:spPr>
          <a:xfrm>
            <a:off x="3607492" y="3718622"/>
            <a:ext cx="506027" cy="390617"/>
          </a:xfrm>
          <a:prstGeom prst="right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A763E13-C778-C2F9-CB2C-A63FB686FA4B}"/>
              </a:ext>
            </a:extLst>
          </p:cNvPr>
          <p:cNvSpPr/>
          <p:nvPr/>
        </p:nvSpPr>
        <p:spPr>
          <a:xfrm>
            <a:off x="7464772" y="3718621"/>
            <a:ext cx="506027" cy="390617"/>
          </a:xfrm>
          <a:prstGeom prst="right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3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546" y="1288880"/>
            <a:ext cx="4903377" cy="610863"/>
          </a:xfrm>
        </p:spPr>
        <p:txBody>
          <a:bodyPr/>
          <a:lstStyle/>
          <a:p>
            <a:r>
              <a:rPr lang="en-US" dirty="0"/>
              <a:t>Tobacco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5434546" y="2429799"/>
            <a:ext cx="58278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Coverage for tobacco cessation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rgbClr val="182B49"/>
                </a:solidFill>
                <a:latin typeface="Franklin Gothic Book"/>
              </a:rPr>
              <a:t>	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counseling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and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medication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3C4EC9-CE6B-0EC7-B4AF-73337B94F54C}"/>
              </a:ext>
            </a:extLst>
          </p:cNvPr>
          <p:cNvCxnSpPr/>
          <p:nvPr/>
        </p:nvCxnSpPr>
        <p:spPr>
          <a:xfrm>
            <a:off x="5557421" y="2210540"/>
            <a:ext cx="180216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ECE767A-374D-343E-EFE1-B553C16CB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07" y="781235"/>
            <a:ext cx="5243832" cy="50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62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70" y="1217996"/>
            <a:ext cx="4941477" cy="610863"/>
          </a:xfrm>
        </p:spPr>
        <p:txBody>
          <a:bodyPr/>
          <a:lstStyle/>
          <a:p>
            <a:r>
              <a:rPr lang="en-US" dirty="0"/>
              <a:t>Well-Being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832060" y="2084730"/>
            <a:ext cx="5994767" cy="34778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Employee Assistance Program (EAP)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Mental health screening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Access to mental health provider/treatment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Separate sick leave from vacation leave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Mental health leave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9CA893-4A54-7DF7-20D4-9500F5DCD8E0}"/>
              </a:ext>
            </a:extLst>
          </p:cNvPr>
          <p:cNvSpPr txBox="1"/>
          <p:nvPr/>
        </p:nvSpPr>
        <p:spPr>
          <a:xfrm>
            <a:off x="6505214" y="2084730"/>
            <a:ext cx="5307342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Childcare on site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Infants up to 6 months brought to 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Meaningful, and at least annual, employee recognitions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Internal promotions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Financial rewards (bonuses, raises)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ABFC96-3941-8127-93EB-D4E40C0CB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110" y="283227"/>
            <a:ext cx="2320768" cy="154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57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3527E3D-C453-935B-7C64-F7CA5C9A43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Annual Review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Dem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A01FB0-2C0D-BD4F-13B3-6C0D96BEF8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78605-2D64-BE00-9436-B8F2D9149A8B}"/>
              </a:ext>
            </a:extLst>
          </p:cNvPr>
          <p:cNvSpPr txBox="1">
            <a:spLocks/>
          </p:cNvSpPr>
          <p:nvPr/>
        </p:nvSpPr>
        <p:spPr>
          <a:xfrm>
            <a:off x="889533" y="1914981"/>
            <a:ext cx="5491571" cy="1514019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br>
              <a:rPr lang="en-US" sz="5100" dirty="0">
                <a:solidFill>
                  <a:schemeClr val="tx2"/>
                </a:solidFill>
              </a:rPr>
            </a:br>
            <a:r>
              <a:rPr lang="en-US" sz="8200" dirty="0">
                <a:solidFill>
                  <a:schemeClr val="tx2"/>
                </a:solidFill>
              </a:rPr>
              <a:t>Policy</a:t>
            </a:r>
          </a:p>
        </p:txBody>
      </p:sp>
    </p:spTree>
    <p:extLst>
      <p:ext uri="{BB962C8B-B14F-4D97-AF65-F5344CB8AC3E}">
        <p14:creationId xmlns:p14="http://schemas.microsoft.com/office/powerpoint/2010/main" val="3815310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507" y="1145569"/>
            <a:ext cx="4941477" cy="610863"/>
          </a:xfrm>
        </p:spPr>
        <p:txBody>
          <a:bodyPr/>
          <a:lstStyle/>
          <a:p>
            <a:r>
              <a:rPr lang="en-US" dirty="0"/>
              <a:t>Physical Activity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932507" y="2040340"/>
            <a:ext cx="10333256" cy="277768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Provide a set time for physical activity during work hours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(Taylor et al., 2014)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Flex-time for employees to engage in physical activity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(Bale et al., 2015;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Gryzwacs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, Casey &amp; Jones, 2007)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Allow employees to be physically active while ‘on the clock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’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Gazmararian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et al., 2013;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Lucove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, Huston &amp; Evenson, 2007)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Allow for (and encourage) walking meetings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(Kling et al., 2016)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2427A0-37AF-9252-679D-A6056961E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661" y="552445"/>
            <a:ext cx="2182557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435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421" y="1340537"/>
            <a:ext cx="5095783" cy="687678"/>
          </a:xfrm>
        </p:spPr>
        <p:txBody>
          <a:bodyPr>
            <a:normAutofit/>
          </a:bodyPr>
          <a:lstStyle/>
          <a:p>
            <a:r>
              <a:rPr lang="en-US" dirty="0"/>
              <a:t>Food and Beverage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5557421" y="2392867"/>
            <a:ext cx="5588185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Adopt standards that define "healthy" foods and beverages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2000" dirty="0">
              <a:solidFill>
                <a:srgbClr val="182B49"/>
              </a:solidFill>
              <a:latin typeface="Franklin Gothic Book"/>
            </a:endParaRP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rgbClr val="17375D"/>
                </a:solidFill>
              </a:rPr>
              <a:t>Adopt a policy that governs the offering of foods and beverages at your facility and where it applies (cafeteria, vending, potlucks) 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endParaRPr lang="en-US" sz="2000" dirty="0">
              <a:solidFill>
                <a:srgbClr val="17375D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rgbClr val="17375D"/>
                </a:solidFill>
              </a:rPr>
              <a:t>‘No Dumping’ policy (staff will not bring in leftover candy, treats, desserts, and other snacks of no nutritional value to ‘dump’ in the breakroom)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endParaRPr lang="en-US" sz="2000" dirty="0">
              <a:solidFill>
                <a:srgbClr val="17375D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3C4EC9-CE6B-0EC7-B4AF-73337B94F54C}"/>
              </a:ext>
            </a:extLst>
          </p:cNvPr>
          <p:cNvCxnSpPr/>
          <p:nvPr/>
        </p:nvCxnSpPr>
        <p:spPr>
          <a:xfrm>
            <a:off x="5557421" y="2210540"/>
            <a:ext cx="180216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DC9D49C-5862-9C73-718B-08964615A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85" y="531561"/>
            <a:ext cx="4654791" cy="579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546" y="1288880"/>
            <a:ext cx="4903377" cy="610863"/>
          </a:xfrm>
        </p:spPr>
        <p:txBody>
          <a:bodyPr/>
          <a:lstStyle/>
          <a:p>
            <a:r>
              <a:rPr lang="en-US" dirty="0"/>
              <a:t>Tobacco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5434546" y="2429799"/>
            <a:ext cx="582788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Adopt a tobacco-free policy that 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Book"/>
              </a:rPr>
              <a:t>Cigarettes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Book"/>
              </a:rPr>
              <a:t>Pipes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Book"/>
              </a:rPr>
              <a:t>Cigars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Book"/>
              </a:rPr>
              <a:t>E-cigs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Book"/>
              </a:rPr>
              <a:t>Smokeless tobacco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Book"/>
              </a:rPr>
              <a:t>Where/When (grounds, work vehicles, during work hours, in company uniform)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3C4EC9-CE6B-0EC7-B4AF-73337B94F54C}"/>
              </a:ext>
            </a:extLst>
          </p:cNvPr>
          <p:cNvCxnSpPr/>
          <p:nvPr/>
        </p:nvCxnSpPr>
        <p:spPr>
          <a:xfrm>
            <a:off x="5557421" y="2210540"/>
            <a:ext cx="180216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47EF3B9-B2CB-609F-E0B5-4E1B76DA4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56" y="370334"/>
            <a:ext cx="4726850" cy="61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8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70" y="1217996"/>
            <a:ext cx="4941477" cy="610863"/>
          </a:xfrm>
        </p:spPr>
        <p:txBody>
          <a:bodyPr/>
          <a:lstStyle/>
          <a:p>
            <a:r>
              <a:rPr lang="en-US" dirty="0"/>
              <a:t>Well-Being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985970" y="2008241"/>
            <a:ext cx="5890858" cy="33239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Employees can take two 10–15-minute rest/booster breaks each day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Time/accommodations for mental health/stress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Preventing /addressing sexual harassment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Preventing /addressing bullying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DFE603-7253-439D-D0FA-5AF47F416378}"/>
              </a:ext>
            </a:extLst>
          </p:cNvPr>
          <p:cNvSpPr txBox="1"/>
          <p:nvPr/>
        </p:nvSpPr>
        <p:spPr>
          <a:xfrm>
            <a:off x="7151544" y="2008241"/>
            <a:ext cx="426035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ea typeface="+mn-ea"/>
                <a:cs typeface="+mn-cs"/>
              </a:rPr>
              <a:t>Gradual retirement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ea typeface="+mn-ea"/>
                <a:cs typeface="+mn-cs"/>
              </a:rPr>
              <a:t>Flex-time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ea typeface="+mn-ea"/>
                <a:cs typeface="+mn-cs"/>
              </a:rPr>
              <a:t>Stable shifts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ea typeface="+mn-ea"/>
                <a:cs typeface="+mn-cs"/>
              </a:rPr>
              <a:t>Teleworking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13674B-BD9D-1806-27EE-F9A2879B3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130" y="4205727"/>
            <a:ext cx="2438611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11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3527E3D-C453-935B-7C64-F7CA5C9A43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Annual Review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Dem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A01FB0-2C0D-BD4F-13B3-6C0D96BEF8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78605-2D64-BE00-9436-B8F2D9149A8B}"/>
              </a:ext>
            </a:extLst>
          </p:cNvPr>
          <p:cNvSpPr txBox="1">
            <a:spLocks/>
          </p:cNvSpPr>
          <p:nvPr/>
        </p:nvSpPr>
        <p:spPr>
          <a:xfrm>
            <a:off x="889533" y="1914981"/>
            <a:ext cx="5491571" cy="1514019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br>
              <a:rPr lang="en-US" sz="5100" dirty="0">
                <a:solidFill>
                  <a:schemeClr val="tx2"/>
                </a:solidFill>
              </a:rPr>
            </a:br>
            <a:r>
              <a:rPr lang="en-US" sz="8200" dirty="0">
                <a:solidFill>
                  <a:schemeClr val="tx2"/>
                </a:solidFill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565682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507" y="1145569"/>
            <a:ext cx="4941477" cy="610863"/>
          </a:xfrm>
        </p:spPr>
        <p:txBody>
          <a:bodyPr/>
          <a:lstStyle/>
          <a:p>
            <a:r>
              <a:rPr lang="en-US" dirty="0"/>
              <a:t>Physical Activity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5FDB9-B5DC-C495-6FEC-B44F494EF3D2}"/>
              </a:ext>
            </a:extLst>
          </p:cNvPr>
          <p:cNvSpPr txBox="1"/>
          <p:nvPr/>
        </p:nvSpPr>
        <p:spPr>
          <a:xfrm>
            <a:off x="7504942" y="2047808"/>
            <a:ext cx="452430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Create a walking trail, post mile markers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Install secure bicycle rack or bike storage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Install a basketball hoop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Safe outdoor activity feature (attractive green space)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Point of decision prompts (e.g., use the stairs, stretch while you heat your lunch)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Height-adjustable desks or active workstations (treadmill or cycle desks)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31C1E0-18A8-88CE-A073-1087BFACD7CC}"/>
              </a:ext>
            </a:extLst>
          </p:cNvPr>
          <p:cNvSpPr txBox="1"/>
          <p:nvPr/>
        </p:nvSpPr>
        <p:spPr>
          <a:xfrm>
            <a:off x="861486" y="2047808"/>
            <a:ext cx="6643455" cy="39703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Centralize amenities (e.g., printers, trash cans, supplies, mail)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Space for group or individual exercise (not a fitness facility)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Enhance walkways and stairwells (e.g., keep areas clean, add artwork)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Standing height tables and chairs in meeting rooms and break rooms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Fitness facility (with updated, clean, useful equipment)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Showers, changing facilities, and lockable storage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C257D2-D6E9-31D5-D26B-69A0A4674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831" y="260049"/>
            <a:ext cx="1124631" cy="172831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3987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421" y="1340537"/>
            <a:ext cx="5095783" cy="687678"/>
          </a:xfrm>
        </p:spPr>
        <p:txBody>
          <a:bodyPr>
            <a:normAutofit/>
          </a:bodyPr>
          <a:lstStyle/>
          <a:p>
            <a:r>
              <a:rPr lang="en-US" dirty="0"/>
              <a:t>Food and Beverage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5450888" y="2210540"/>
            <a:ext cx="6741112" cy="45397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Make fruits, vegetables, and other healthy foods and beverages available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Provide safe, unflavored, cool drinking water at no cost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Decrease availability of sugar-sweetened beverages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Point of purchase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Menu labeling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Offer on-site purchase of fruits and vegetables (e.g., farmer's market, CSA)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Healthy dinners to go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Provide healthy snacks (especially fruits and veggies) in breakroom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Increase access to and variety of healthy foods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Provide healthy vending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3C4EC9-CE6B-0EC7-B4AF-73337B94F54C}"/>
              </a:ext>
            </a:extLst>
          </p:cNvPr>
          <p:cNvCxnSpPr/>
          <p:nvPr/>
        </p:nvCxnSpPr>
        <p:spPr>
          <a:xfrm>
            <a:off x="5557421" y="2210540"/>
            <a:ext cx="180216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1271663-6272-FBDE-52D1-EFD9C62AD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22"/>
            <a:ext cx="3281878" cy="3277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47331A-D3DF-3D4A-1BA6-912FAEF0C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067" y="3759693"/>
            <a:ext cx="3640826" cy="23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82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A person lying on a couch&#10;&#10;Description automatically generated with medium confidence">
            <a:extLst>
              <a:ext uri="{FF2B5EF4-FFF2-40B4-BE49-F238E27FC236}">
                <a16:creationId xmlns:a16="http://schemas.microsoft.com/office/drawing/2014/main" id="{827821FA-1F61-4976-83EA-D3309411D3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8" r="27448"/>
          <a:stretch>
            <a:fillRect/>
          </a:stretch>
        </p:blipFill>
        <p:spPr>
          <a:xfrm>
            <a:off x="7510463" y="-22225"/>
            <a:ext cx="4681537" cy="690245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78" y="1136515"/>
            <a:ext cx="4941477" cy="610863"/>
          </a:xfrm>
        </p:spPr>
        <p:txBody>
          <a:bodyPr/>
          <a:lstStyle/>
          <a:p>
            <a:r>
              <a:rPr lang="en-US" dirty="0"/>
              <a:t>Physical Inactivity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614779" y="2084730"/>
            <a:ext cx="6798076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3.2 million deaths worldwide can be attributed to inactivity each year </a:t>
            </a:r>
            <a:r>
              <a:rPr lang="en-US" sz="1200" dirty="0">
                <a:solidFill>
                  <a:schemeClr val="bg2"/>
                </a:solidFill>
              </a:rPr>
              <a:t>(WHO, 2023)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Inactivity contributes to 1 in 10 premature deaths in the </a:t>
            </a:r>
          </a:p>
          <a:p>
            <a:r>
              <a:rPr lang="en-US" sz="2000" dirty="0">
                <a:solidFill>
                  <a:schemeClr val="bg2"/>
                </a:solidFill>
              </a:rPr>
              <a:t>     U.S. </a:t>
            </a:r>
            <a:r>
              <a:rPr lang="en-US" sz="1200" dirty="0">
                <a:solidFill>
                  <a:schemeClr val="bg2"/>
                </a:solidFill>
              </a:rPr>
              <a:t>(CDC, 2020)</a:t>
            </a:r>
          </a:p>
          <a:p>
            <a:endParaRPr lang="en-US" sz="1200" dirty="0">
              <a:solidFill>
                <a:schemeClr val="bg2"/>
              </a:solidFill>
            </a:endParaRPr>
          </a:p>
          <a:p>
            <a:endParaRPr lang="en-US" sz="1200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0" i="0" dirty="0">
                <a:solidFill>
                  <a:schemeClr val="bg2"/>
                </a:solidFill>
                <a:effectLst/>
                <a:latin typeface="Franklin Gothic Book" panose="020B0503020102020204" pitchFamily="34" charset="0"/>
              </a:rPr>
              <a:t>Approximately 110,000 deaths per year could be prevented if US adults (40 to 85 years) increased moderate activity by 10 minutes per day </a:t>
            </a:r>
            <a:r>
              <a:rPr lang="en-US" sz="1200" dirty="0">
                <a:solidFill>
                  <a:schemeClr val="bg2"/>
                </a:solidFill>
              </a:rPr>
              <a:t>(Saint-Maurice et al., 2022)</a:t>
            </a:r>
          </a:p>
          <a:p>
            <a:br>
              <a:rPr lang="en-US" sz="2000" dirty="0">
                <a:solidFill>
                  <a:schemeClr val="bg2"/>
                </a:solidFill>
              </a:rPr>
            </a:br>
            <a:endParaRPr lang="en-US" sz="2000" dirty="0">
              <a:solidFill>
                <a:schemeClr val="bg2"/>
              </a:solidFill>
            </a:endParaRPr>
          </a:p>
          <a:p>
            <a:endParaRPr lang="en-US" sz="1200" dirty="0">
              <a:solidFill>
                <a:schemeClr val="bg2"/>
              </a:solidFill>
            </a:endParaRPr>
          </a:p>
          <a:p>
            <a:endParaRPr lang="en-US" sz="1200" dirty="0">
              <a:solidFill>
                <a:schemeClr val="bg2"/>
              </a:solidFill>
            </a:endParaRP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043606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546" y="1288880"/>
            <a:ext cx="4903377" cy="610863"/>
          </a:xfrm>
        </p:spPr>
        <p:txBody>
          <a:bodyPr/>
          <a:lstStyle/>
          <a:p>
            <a:r>
              <a:rPr lang="en-US" dirty="0"/>
              <a:t>Tobacco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5434546" y="2429799"/>
            <a:ext cx="5827882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Post signs that state that smoking is prohibited by state law and display the international "no smoking" symbol.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Re-purpose areas that were designated as tobacco areas for other uses (e.g., tobacco shack converted to bike shelter, smoking gazebo converted to garden)!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3C4EC9-CE6B-0EC7-B4AF-73337B94F54C}"/>
              </a:ext>
            </a:extLst>
          </p:cNvPr>
          <p:cNvCxnSpPr/>
          <p:nvPr/>
        </p:nvCxnSpPr>
        <p:spPr>
          <a:xfrm>
            <a:off x="5557421" y="2210540"/>
            <a:ext cx="180216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DA7E4CA-07B2-5862-5BA6-C98B83F53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80" y="260813"/>
            <a:ext cx="3710390" cy="574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528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70" y="1217996"/>
            <a:ext cx="8636012" cy="610863"/>
          </a:xfrm>
        </p:spPr>
        <p:txBody>
          <a:bodyPr>
            <a:normAutofit fontScale="90000"/>
          </a:bodyPr>
          <a:lstStyle/>
          <a:p>
            <a:r>
              <a:rPr lang="en-US" dirty="0"/>
              <a:t>Well-Being – Physical Environment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1057196" y="2053557"/>
            <a:ext cx="5038804" cy="33239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“Zen,” comfort, relaxation room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Nature outside; Garden (can step away from work environment)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Give employees access to</a:t>
            </a:r>
            <a:r>
              <a:rPr lang="en-US" sz="2000" dirty="0">
                <a:solidFill>
                  <a:srgbClr val="182B49"/>
                </a:solidFill>
                <a:latin typeface="Franklin Gothic Book"/>
              </a:rPr>
              <a:t> 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unlight, natural light, windows, nature inside (e.g. plants)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Offer personal, private spaces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49A22-1D8B-291E-D0A7-D29F457519DF}"/>
              </a:ext>
            </a:extLst>
          </p:cNvPr>
          <p:cNvSpPr txBox="1"/>
          <p:nvPr/>
        </p:nvSpPr>
        <p:spPr>
          <a:xfrm>
            <a:off x="6434570" y="2008241"/>
            <a:ext cx="5038804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Seating arrangements to facilitate collaboration among employees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Adequate ventilation; non-florescent, adequate </a:t>
            </a:r>
            <a:r>
              <a:rPr lang="en-US" sz="2000" dirty="0">
                <a:solidFill>
                  <a:srgbClr val="182B49"/>
                </a:solidFill>
              </a:rPr>
              <a:t>lighting; adequate office cleaning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Tobacco and smoke-free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Allow employees to listen to their choice of music &amp; personalize their workspace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AD2BD-21C4-8AB8-4B0C-1FDAD2F64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213" y="120645"/>
            <a:ext cx="2449127" cy="170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662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70" y="1217996"/>
            <a:ext cx="8636012" cy="610863"/>
          </a:xfrm>
        </p:spPr>
        <p:txBody>
          <a:bodyPr>
            <a:normAutofit/>
          </a:bodyPr>
          <a:lstStyle/>
          <a:p>
            <a:r>
              <a:rPr lang="en-US" dirty="0"/>
              <a:t>Well-Being – Social Environment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920656" y="1990255"/>
            <a:ext cx="5377374" cy="440120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Uninterrupted meal breaks for employees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Worksite offers at least annual social events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Worksite offers sports team for employees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Employees have meaningful and/or stimulating work; are offered career development opportunities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Employees have some control in decision-making that affects their jobs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49A22-1D8B-291E-D0A7-D29F457519DF}"/>
              </a:ext>
            </a:extLst>
          </p:cNvPr>
          <p:cNvSpPr txBox="1"/>
          <p:nvPr/>
        </p:nvSpPr>
        <p:spPr>
          <a:xfrm>
            <a:off x="6363344" y="1990255"/>
            <a:ext cx="5504585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Match the demands of the work (e.g., workload, pace) to employees’ abilities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Worksite fosters social support among colleagues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Managers are willing to redesign work to improve fit or decrease stress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Employees are encouraged to volunteer in the community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4A356D-0C6A-CBE5-2824-2BDCFCE81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707" y="252969"/>
            <a:ext cx="2300447" cy="153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491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8278" y="2382512"/>
            <a:ext cx="5491571" cy="1514019"/>
          </a:xfrm>
        </p:spPr>
        <p:txBody>
          <a:bodyPr rtlCol="0" anchor="b">
            <a:normAutofit fontScale="90000"/>
          </a:bodyPr>
          <a:lstStyle/>
          <a:p>
            <a:pPr>
              <a:defRPr/>
            </a:pPr>
            <a:br>
              <a:rPr lang="en-US" sz="5100" dirty="0"/>
            </a:br>
            <a:r>
              <a:rPr lang="en-US" sz="6700" dirty="0"/>
              <a:t>Take Action in the Community</a:t>
            </a:r>
          </a:p>
        </p:txBody>
      </p:sp>
    </p:spTree>
    <p:extLst>
      <p:ext uri="{BB962C8B-B14F-4D97-AF65-F5344CB8AC3E}">
        <p14:creationId xmlns:p14="http://schemas.microsoft.com/office/powerpoint/2010/main" val="17889403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3527E3D-C453-935B-7C64-F7CA5C9A43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Annual Review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Dem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A01FB0-2C0D-BD4F-13B3-6C0D96BEF8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78605-2D64-BE00-9436-B8F2D9149A8B}"/>
              </a:ext>
            </a:extLst>
          </p:cNvPr>
          <p:cNvSpPr txBox="1">
            <a:spLocks/>
          </p:cNvSpPr>
          <p:nvPr/>
        </p:nvSpPr>
        <p:spPr>
          <a:xfrm>
            <a:off x="889533" y="1914981"/>
            <a:ext cx="8285640" cy="1514019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5100" b="1" i="0" u="none" strike="noStrike" kern="1200" cap="none" spc="100" normalizeH="0" baseline="0" noProof="0" dirty="0">
                <a:ln>
                  <a:noFill/>
                </a:ln>
                <a:solidFill>
                  <a:srgbClr val="A7C21B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</a:br>
            <a:r>
              <a:rPr kumimoji="0" lang="en-US" sz="8200" b="1" i="0" u="none" strike="noStrike" kern="1200" cap="none" spc="100" normalizeH="0" baseline="0" noProof="0" dirty="0">
                <a:ln>
                  <a:noFill/>
                </a:ln>
                <a:solidFill>
                  <a:srgbClr val="A7C21B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Physical Activity</a:t>
            </a:r>
          </a:p>
        </p:txBody>
      </p:sp>
    </p:spTree>
    <p:extLst>
      <p:ext uri="{BB962C8B-B14F-4D97-AF65-F5344CB8AC3E}">
        <p14:creationId xmlns:p14="http://schemas.microsoft.com/office/powerpoint/2010/main" val="1638502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Activity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FE2653-F52D-169D-AB29-653237704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4023" y="2171207"/>
            <a:ext cx="10872356" cy="4032166"/>
          </a:xfrm>
          <a:solidFill>
            <a:schemeClr val="tx1"/>
          </a:solidFill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Fund and support physical activity campaigns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Join and support a health coalition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Fund and support community beautification efforts: allow employees paid time to volunteer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</a:t>
            </a:r>
            <a:r>
              <a:rPr lang="en-US" sz="1050" dirty="0"/>
              <a:t>Maryland Institute College of Art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Sponsor bikeshare or other</a:t>
            </a:r>
            <a:r>
              <a:rPr lang="en-US" sz="2000" dirty="0">
                <a:solidFill>
                  <a:srgbClr val="182B49"/>
                </a:solidFill>
                <a:latin typeface="Franklin Gothic Book"/>
              </a:rPr>
              <a:t> active transportation programs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(Green Apple Bikes)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dirty="0">
                <a:solidFill>
                  <a:srgbClr val="182B49"/>
                </a:solidFill>
                <a:latin typeface="Franklin Gothic Book"/>
              </a:rPr>
              <a:t>Support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community physical activity initiatives financially or by providing space for programs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(HIP-Cuyahoga)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Help create active transportation plans or bicycle/pedestrian plans to guide governments in developing transportation networks that accommodate all forms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0754812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105391E-423B-6F0B-740E-BB42681C3C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29092" y="591392"/>
            <a:ext cx="6767946" cy="2992582"/>
          </a:xfrm>
          <a:solidFill>
            <a:schemeClr val="tx1"/>
          </a:solidFill>
        </p:spPr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Launched in Manhattan, Kansas in September 2015.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Today, Green Apple Bikes has purchased 900 bikes and has 400-500 on the streets at any given point.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Funded by 18 different corporate sponsors, as well as individual donations, the system is completely organized by volunteers.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Essential Bikes initiative matches donated, refurbished bicycles with folks in need, providing a helmet, light and credit for ongoing bike maintenance at a local shop.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90DAF6-A279-48FF-AFA4-1CDDC3197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500"/>
          <a:stretch/>
        </p:blipFill>
        <p:spPr>
          <a:xfrm>
            <a:off x="293838" y="240166"/>
            <a:ext cx="3432200" cy="28967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9DE369-A392-4067-D703-C6AB062A4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967" y="3583974"/>
            <a:ext cx="3326071" cy="20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3527E3D-C453-935B-7C64-F7CA5C9A43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Annual Review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Dem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A01FB0-2C0D-BD4F-13B3-6C0D96BEF8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78605-2D64-BE00-9436-B8F2D9149A8B}"/>
              </a:ext>
            </a:extLst>
          </p:cNvPr>
          <p:cNvSpPr txBox="1">
            <a:spLocks/>
          </p:cNvSpPr>
          <p:nvPr/>
        </p:nvSpPr>
        <p:spPr>
          <a:xfrm>
            <a:off x="889533" y="1914981"/>
            <a:ext cx="8285640" cy="1514019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5100" b="1" i="0" u="none" strike="noStrike" kern="1200" cap="none" spc="100" normalizeH="0" baseline="0" noProof="0" dirty="0">
                <a:ln>
                  <a:noFill/>
                </a:ln>
                <a:solidFill>
                  <a:srgbClr val="A7C21B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</a:br>
            <a:r>
              <a:rPr kumimoji="0" lang="en-US" sz="8200" b="1" i="0" u="none" strike="noStrike" kern="1200" cap="none" spc="100" normalizeH="0" baseline="0" noProof="0" dirty="0">
                <a:ln>
                  <a:noFill/>
                </a:ln>
                <a:solidFill>
                  <a:srgbClr val="A7C21B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Food and Beverage</a:t>
            </a:r>
          </a:p>
        </p:txBody>
      </p:sp>
    </p:spTree>
    <p:extLst>
      <p:ext uri="{BB962C8B-B14F-4D97-AF65-F5344CB8AC3E}">
        <p14:creationId xmlns:p14="http://schemas.microsoft.com/office/powerpoint/2010/main" val="30137598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and Beverage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FE2653-F52D-169D-AB29-653237704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4023" y="2171207"/>
            <a:ext cx="10872356" cy="3439884"/>
          </a:xfrm>
          <a:solidFill>
            <a:schemeClr val="tx1"/>
          </a:solidFill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Fund and support healthy foods and beverage campaigns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Join and support a health coalition/food policy council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Purchase locally produced foods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(Cactus Cares)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dirty="0">
                <a:solidFill>
                  <a:srgbClr val="182B49"/>
                </a:solidFill>
                <a:latin typeface="Franklin Gothic Book"/>
              </a:rPr>
              <a:t>Support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community kitchens, mobile markets, and food-to-institution programs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2000" dirty="0">
              <a:solidFill>
                <a:srgbClr val="182B49"/>
              </a:solidFill>
              <a:latin typeface="Franklin Gothic Book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dirty="0">
                <a:solidFill>
                  <a:srgbClr val="182B49"/>
                </a:solidFill>
                <a:latin typeface="Franklin Gothic Book"/>
              </a:rPr>
              <a:t>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pen your worksite space for food education programs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(HIP-Cuyahoga)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2000" dirty="0">
              <a:solidFill>
                <a:srgbClr val="182B49"/>
              </a:solidFill>
              <a:latin typeface="Franklin Gothic Book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dirty="0">
                <a:solidFill>
                  <a:srgbClr val="182B49"/>
                </a:solidFill>
                <a:latin typeface="Franklin Gothic Book"/>
              </a:rPr>
              <a:t>Fund and support community farms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</a:t>
            </a:r>
            <a:r>
              <a:rPr lang="en-US" sz="1100" dirty="0"/>
              <a:t>Stamford Hospital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050" dirty="0">
              <a:solidFill>
                <a:srgbClr val="182B49"/>
              </a:solidFill>
              <a:latin typeface="Franklin Gothic Book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050" dirty="0">
              <a:solidFill>
                <a:srgbClr val="182B49"/>
              </a:solidFill>
              <a:latin typeface="Franklin Gothic Book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22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105391E-423B-6F0B-740E-BB42681C3C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084" y="481622"/>
            <a:ext cx="6767946" cy="4436919"/>
          </a:xfrm>
          <a:solidFill>
            <a:schemeClr val="tx1"/>
          </a:solidFill>
        </p:spPr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Stamford Health has numerous initiatives and partnerships in the community to improve health in Fairfield County, Connecticut.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To address food insecurity in 2011, developed an acre organic farm – </a:t>
            </a:r>
            <a:r>
              <a:rPr lang="en-US" sz="2000" dirty="0" err="1"/>
              <a:t>Fairgate</a:t>
            </a:r>
            <a:r>
              <a:rPr lang="en-US" sz="2000" dirty="0"/>
              <a:t> Farm.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Results:</a:t>
            </a:r>
          </a:p>
          <a:p>
            <a:pPr marL="9715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700 volunteers/year</a:t>
            </a:r>
          </a:p>
          <a:p>
            <a:pPr marL="9715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Provide free produce to patients</a:t>
            </a:r>
          </a:p>
          <a:p>
            <a:pPr marL="9715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Sponsor farm to table dinners in neighborhood</a:t>
            </a:r>
          </a:p>
          <a:p>
            <a:pPr marL="9715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Harvested 2 tons of produce, 1,000 </a:t>
            </a:r>
            <a:r>
              <a:rPr lang="en-US" sz="2000" dirty="0" err="1"/>
              <a:t>lbs</a:t>
            </a:r>
            <a:r>
              <a:rPr lang="en-US" sz="2000" dirty="0"/>
              <a:t> of veg to a local food pantry in 2017.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0CB1B-71D1-F28F-01EA-D380C94F6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11" y="403208"/>
            <a:ext cx="340042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7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546" y="1288880"/>
            <a:ext cx="4903377" cy="610863"/>
          </a:xfrm>
        </p:spPr>
        <p:txBody>
          <a:bodyPr/>
          <a:lstStyle/>
          <a:p>
            <a:r>
              <a:rPr lang="en-US" dirty="0"/>
              <a:t>Poor Nutrition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5251450" y="2610035"/>
            <a:ext cx="67840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11 million deaths worldwide can be attributed to a poor diet </a:t>
            </a:r>
            <a:r>
              <a:rPr lang="en-US" sz="1200" dirty="0">
                <a:solidFill>
                  <a:schemeClr val="bg2"/>
                </a:solidFill>
              </a:rPr>
              <a:t>(Afshin et al., 2019)</a:t>
            </a:r>
          </a:p>
          <a:p>
            <a:endParaRPr lang="en-US" sz="1200" dirty="0">
              <a:solidFill>
                <a:schemeClr val="bg2"/>
              </a:solidFill>
            </a:endParaRPr>
          </a:p>
          <a:p>
            <a:endParaRPr lang="en-US" sz="1200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Unhealthy diet contributes to more than 500,000 deaths each year in the U.S. </a:t>
            </a:r>
            <a:r>
              <a:rPr lang="en-US" sz="1200" dirty="0">
                <a:solidFill>
                  <a:schemeClr val="bg2"/>
                </a:solidFill>
              </a:rPr>
              <a:t>(</a:t>
            </a:r>
            <a:r>
              <a:rPr lang="en-US" sz="1200" dirty="0" err="1">
                <a:solidFill>
                  <a:schemeClr val="bg2"/>
                </a:solidFill>
              </a:rPr>
              <a:t>Mokdad</a:t>
            </a:r>
            <a:r>
              <a:rPr lang="en-US" sz="1200" dirty="0">
                <a:solidFill>
                  <a:schemeClr val="bg2"/>
                </a:solidFill>
              </a:rPr>
              <a:t> et al., 2018)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bg2"/>
              </a:solidFill>
            </a:endParaRPr>
          </a:p>
          <a:p>
            <a:endParaRPr lang="en-US" sz="1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3C4EC9-CE6B-0EC7-B4AF-73337B94F54C}"/>
              </a:ext>
            </a:extLst>
          </p:cNvPr>
          <p:cNvCxnSpPr/>
          <p:nvPr/>
        </p:nvCxnSpPr>
        <p:spPr>
          <a:xfrm>
            <a:off x="5557421" y="2210540"/>
            <a:ext cx="180216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2" name="Picture Placeholder 21" descr="A picture containing person, food, plate, indoor&#10;&#10;Description automatically generated">
            <a:extLst>
              <a:ext uri="{FF2B5EF4-FFF2-40B4-BE49-F238E27FC236}">
                <a16:creationId xmlns:a16="http://schemas.microsoft.com/office/drawing/2014/main" id="{EFD2D8B3-9DB2-F978-9828-F1DC1FCAE7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r="20593"/>
          <a:stretch>
            <a:fillRect/>
          </a:stretch>
        </p:blipFill>
        <p:spPr>
          <a:xfrm>
            <a:off x="-946942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3114947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3527E3D-C453-935B-7C64-F7CA5C9A43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Annual Review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Dem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A01FB0-2C0D-BD4F-13B3-6C0D96BEF8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78605-2D64-BE00-9436-B8F2D9149A8B}"/>
              </a:ext>
            </a:extLst>
          </p:cNvPr>
          <p:cNvSpPr txBox="1">
            <a:spLocks/>
          </p:cNvSpPr>
          <p:nvPr/>
        </p:nvSpPr>
        <p:spPr>
          <a:xfrm>
            <a:off x="889533" y="1914981"/>
            <a:ext cx="5491571" cy="1514019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5100" b="1" i="0" u="none" strike="noStrike" kern="1200" cap="none" spc="100" normalizeH="0" baseline="0" noProof="0" dirty="0">
                <a:ln>
                  <a:noFill/>
                </a:ln>
                <a:solidFill>
                  <a:srgbClr val="A7C21B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</a:br>
            <a:r>
              <a:rPr kumimoji="0" lang="en-US" sz="8200" b="1" i="0" u="none" strike="noStrike" kern="1200" cap="none" spc="100" normalizeH="0" baseline="0" noProof="0" dirty="0">
                <a:ln>
                  <a:noFill/>
                </a:ln>
                <a:solidFill>
                  <a:srgbClr val="A7C21B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Tobacco</a:t>
            </a:r>
          </a:p>
        </p:txBody>
      </p:sp>
    </p:spTree>
    <p:extLst>
      <p:ext uri="{BB962C8B-B14F-4D97-AF65-F5344CB8AC3E}">
        <p14:creationId xmlns:p14="http://schemas.microsoft.com/office/powerpoint/2010/main" val="29912787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Tobacco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FE2653-F52D-169D-AB29-653237704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4023" y="2171207"/>
            <a:ext cx="10872356" cy="3439884"/>
          </a:xfrm>
          <a:solidFill>
            <a:schemeClr val="tx1"/>
          </a:solidFill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Join and support a health/tobacco coalition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(Tobacco 21 KC)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Help to develop a tobacco prevention program for K-12 students with local experts (health department, lung association)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(Cleveland Clinic)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Pay for nicotine replacement therapy for local residents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(Cleveland Clinic)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Implement a nicotine-free hiring policy. Offer job candidates who use nicotine a free cessation assistance program and encourage them to reapply in 90 days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(Cleveland Clinic, U-HAUL)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85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CFB6A03-24EE-8698-C874-6AD4ADF8C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78" y="84873"/>
            <a:ext cx="12000322" cy="668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072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042834-DE96-88AD-381B-DC116DE93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709" y="303875"/>
            <a:ext cx="5754706" cy="62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253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3527E3D-C453-935B-7C64-F7CA5C9A43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Annual Review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Dem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A01FB0-2C0D-BD4F-13B3-6C0D96BEF8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78605-2D64-BE00-9436-B8F2D9149A8B}"/>
              </a:ext>
            </a:extLst>
          </p:cNvPr>
          <p:cNvSpPr txBox="1">
            <a:spLocks/>
          </p:cNvSpPr>
          <p:nvPr/>
        </p:nvSpPr>
        <p:spPr>
          <a:xfrm>
            <a:off x="889533" y="1914981"/>
            <a:ext cx="8285640" cy="1514019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5100" b="1" i="0" u="none" strike="noStrike" kern="1200" cap="none" spc="100" normalizeH="0" baseline="0" noProof="0" dirty="0">
                <a:ln>
                  <a:noFill/>
                </a:ln>
                <a:solidFill>
                  <a:srgbClr val="A7C21B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</a:br>
            <a:r>
              <a:rPr kumimoji="0" lang="en-US" sz="8200" b="1" i="0" u="none" strike="noStrike" kern="1200" cap="none" spc="100" normalizeH="0" baseline="0" noProof="0" dirty="0">
                <a:ln>
                  <a:noFill/>
                </a:ln>
                <a:solidFill>
                  <a:srgbClr val="A7C21B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Well-Being</a:t>
            </a:r>
          </a:p>
        </p:txBody>
      </p:sp>
    </p:spTree>
    <p:extLst>
      <p:ext uri="{BB962C8B-B14F-4D97-AF65-F5344CB8AC3E}">
        <p14:creationId xmlns:p14="http://schemas.microsoft.com/office/powerpoint/2010/main" val="1475492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Well-Being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FE2653-F52D-169D-AB29-653237704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4023" y="2171207"/>
            <a:ext cx="10872356" cy="3949038"/>
          </a:xfrm>
          <a:solidFill>
            <a:schemeClr val="tx1"/>
          </a:solidFill>
        </p:spPr>
        <p:txBody>
          <a:bodyPr/>
          <a:lstStyle/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Fund and support healthy well-being campaigns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(Resilient KC)</a:t>
            </a:r>
          </a:p>
          <a:p>
            <a:pPr>
              <a:spcBef>
                <a:spcPts val="0"/>
              </a:spcBef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Provide an Employer Assisted Housing (EAH) program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(qualified employees’ get funds for down payment and closing costs as a loan that is forgiven over a period of time, as long as the recipient stays with the employer)</a:t>
            </a:r>
          </a:p>
          <a:p>
            <a:pPr marL="342900" indent="-3429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2400" dirty="0">
              <a:solidFill>
                <a:srgbClr val="182B49"/>
              </a:solidFill>
            </a:endParaRPr>
          </a:p>
          <a:p>
            <a:pPr marL="342900" indent="-3429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rgbClr val="182B49"/>
                </a:solidFill>
              </a:rPr>
              <a:t>Support affordable housing development, home repairs and beautification efforts </a:t>
            </a:r>
            <a:r>
              <a:rPr lang="en-US" sz="1050" dirty="0">
                <a:solidFill>
                  <a:srgbClr val="182B49"/>
                </a:solidFill>
              </a:rPr>
              <a:t>(Children’s Museum of Indianapolis, </a:t>
            </a:r>
            <a:r>
              <a:rPr lang="en-US" sz="1050" dirty="0"/>
              <a:t>Maryland Institute College of Art</a:t>
            </a:r>
            <a:r>
              <a:rPr lang="en-US" sz="1050" dirty="0">
                <a:solidFill>
                  <a:srgbClr val="182B49"/>
                </a:solidFill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Contribute to local workforce development efforts by providing or supporting worker training and education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</a:t>
            </a:r>
            <a:r>
              <a:rPr lang="en-US" sz="1050" dirty="0"/>
              <a:t>Case Western Reserve University, Cleveland Clinic, Capital One, Los Angeles County Museum of Art)</a:t>
            </a:r>
          </a:p>
        </p:txBody>
      </p:sp>
    </p:spTree>
    <p:extLst>
      <p:ext uri="{BB962C8B-B14F-4D97-AF65-F5344CB8AC3E}">
        <p14:creationId xmlns:p14="http://schemas.microsoft.com/office/powerpoint/2010/main" val="14090182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29D688-8C6E-393F-8B57-F4327DB73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1171294"/>
            <a:ext cx="4941477" cy="610863"/>
          </a:xfrm>
        </p:spPr>
        <p:txBody>
          <a:bodyPr>
            <a:normAutofit fontScale="90000"/>
          </a:bodyPr>
          <a:lstStyle/>
          <a:p>
            <a:r>
              <a:rPr lang="en-US" dirty="0"/>
              <a:t>Childcare Availability and Affordability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4752B8-89BE-5A8D-E288-1117C115BC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Child daycare assistant tax credit program incentivizes worksites to:</a:t>
            </a:r>
          </a:p>
          <a:p>
            <a:pPr marL="971550" lvl="1" indent="-285750"/>
            <a:r>
              <a:rPr lang="en-US" sz="2400" dirty="0"/>
              <a:t>Cover a portion of employees’ child care costs</a:t>
            </a:r>
          </a:p>
          <a:p>
            <a:pPr marL="971550" lvl="1" indent="-285750"/>
            <a:endParaRPr lang="en-US" sz="2400" dirty="0"/>
          </a:p>
          <a:p>
            <a:pPr marL="971550" lvl="1" indent="-285750"/>
            <a:r>
              <a:rPr lang="en-US" sz="2400" dirty="0"/>
              <a:t>Provide onsite child care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C3404-4A97-2E3D-6EE2-C823F29F16E7}"/>
              </a:ext>
            </a:extLst>
          </p:cNvPr>
          <p:cNvSpPr txBox="1"/>
          <p:nvPr/>
        </p:nvSpPr>
        <p:spPr>
          <a:xfrm>
            <a:off x="6843860" y="1166842"/>
            <a:ext cx="38272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Employers who provide child care facilities and equipment get credit, but it is capped at $45,000 for the initial year and $30,000 for subsequent years.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The credit for employers paying for employees’ child care, meanwhile, is capped at $30,000 for any taxable year.</a:t>
            </a:r>
          </a:p>
        </p:txBody>
      </p:sp>
    </p:spTree>
    <p:extLst>
      <p:ext uri="{BB962C8B-B14F-4D97-AF65-F5344CB8AC3E}">
        <p14:creationId xmlns:p14="http://schemas.microsoft.com/office/powerpoint/2010/main" val="343862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-131618"/>
            <a:ext cx="9143998" cy="706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337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8278" y="2382512"/>
            <a:ext cx="5491571" cy="1514019"/>
          </a:xfrm>
        </p:spPr>
        <p:txBody>
          <a:bodyPr rtlCol="0" anchor="b">
            <a:normAutofit fontScale="90000"/>
          </a:bodyPr>
          <a:lstStyle/>
          <a:p>
            <a:pPr>
              <a:defRPr/>
            </a:pPr>
            <a:br>
              <a:rPr lang="en-US" sz="5100" dirty="0"/>
            </a:br>
            <a:r>
              <a:rPr lang="en-US" sz="67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813535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B00F5E-920F-9508-E675-27A6B138A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WorkWell KS Contacts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A7C952-3C3A-D4A6-DC25-DF71478030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9390" y="4585314"/>
            <a:ext cx="2133600" cy="369332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it-IT" dirty="0"/>
              <a:t>Professor</a:t>
            </a:r>
            <a:br>
              <a:rPr lang="it-IT" dirty="0"/>
            </a:br>
            <a:r>
              <a:rPr lang="it-IT" dirty="0"/>
              <a:t>eablah@kumc.edu 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18849D-EDD0-17D8-0D91-FB29BBA4A3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0158" y="4027965"/>
            <a:ext cx="2133600" cy="205837"/>
          </a:xfrm>
        </p:spPr>
        <p:txBody>
          <a:bodyPr/>
          <a:lstStyle/>
          <a:p>
            <a:pPr algn="ctr"/>
            <a:r>
              <a:rPr lang="en-US" dirty="0"/>
              <a:t>Elizabeth Ablah, PhD, MPH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054B31-DBF2-B7F0-B734-8B42D8FC11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7432" y="4310107"/>
            <a:ext cx="2128157" cy="369332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Research Manager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ahonn@kumc.edu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07675B-6E61-16AE-C03C-63D9DD257E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07432" y="4027965"/>
            <a:ext cx="2128157" cy="205837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rgbClr val="17375D"/>
                </a:solidFill>
              </a:rPr>
              <a:t>Allison Honn, MBA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F64F44-E435-F1CD-121F-D9A4C91F17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3688" y="4585314"/>
            <a:ext cx="2129245" cy="369332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Research Associate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mchenault@kumc.edu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36B9C4-9BCE-4C7B-635C-89D327E9C9E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93688" y="4027965"/>
            <a:ext cx="2129245" cy="205837"/>
          </a:xfrm>
        </p:spPr>
        <p:txBody>
          <a:bodyPr/>
          <a:lstStyle/>
          <a:p>
            <a:pPr algn="ctr"/>
            <a:r>
              <a:rPr lang="en-US" dirty="0"/>
              <a:t>Melinda Chenault, MPH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ACA602E-1535-D031-4089-02835207C9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36888" y="4296788"/>
            <a:ext cx="2129245" cy="369332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Research Assistant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fplummer@kumc.edu</a:t>
            </a:r>
          </a:p>
          <a:p>
            <a:pPr algn="ctr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C1D6437-9777-CC83-2472-920EAC3196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6888" y="4027965"/>
            <a:ext cx="2129245" cy="205837"/>
          </a:xfrm>
        </p:spPr>
        <p:txBody>
          <a:bodyPr/>
          <a:lstStyle/>
          <a:p>
            <a:pPr algn="ctr"/>
            <a:r>
              <a:rPr lang="en-US" dirty="0"/>
              <a:t>Faith Plummer</a:t>
            </a:r>
          </a:p>
        </p:txBody>
      </p:sp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1CC44B11-01AA-6559-C4BC-275674E3B65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/>
          <a:srcRect l="1550" r="1550"/>
          <a:stretch>
            <a:fillRect/>
          </a:stretch>
        </p:blipFill>
        <p:spPr>
          <a:xfrm>
            <a:off x="6391802" y="1830388"/>
            <a:ext cx="2117725" cy="2036762"/>
          </a:xfrm>
          <a:prstGeom prst="rect">
            <a:avLst/>
          </a:prstGeo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4B7A58C3-B927-593D-7509-FBF57478EB3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3"/>
          <a:srcRect t="6942" b="6942"/>
          <a:stretch>
            <a:fillRect/>
          </a:stretch>
        </p:blipFill>
        <p:spPr>
          <a:xfrm>
            <a:off x="9136590" y="1830388"/>
            <a:ext cx="2119312" cy="2036762"/>
          </a:xfrm>
          <a:prstGeom prst="rect">
            <a:avLst/>
          </a:prstGeom>
        </p:spPr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8370AA85-A8C3-4173-7EBD-C3188282498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/>
          <a:srcRect t="7565" b="7565"/>
          <a:stretch>
            <a:fillRect/>
          </a:stretch>
        </p:blipFill>
        <p:spPr>
          <a:xfrm>
            <a:off x="3705399" y="1830388"/>
            <a:ext cx="2119312" cy="2036762"/>
          </a:xfrm>
          <a:prstGeom prst="rect">
            <a:avLst/>
          </a:prstGeom>
        </p:spPr>
      </p:pic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212011B1-B42A-DAD4-DECE-C6383F70683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t="6686" b="6686"/>
          <a:stretch>
            <a:fillRect/>
          </a:stretch>
        </p:blipFill>
        <p:spPr>
          <a:xfrm>
            <a:off x="1050158" y="1841500"/>
            <a:ext cx="2117725" cy="2036763"/>
          </a:xfrm>
          <a:prstGeom prst="rect">
            <a:avLst/>
          </a:prstGeom>
        </p:spPr>
      </p:pic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A037FCB6-87E8-FC17-EE5C-92C042C62A57}"/>
              </a:ext>
            </a:extLst>
          </p:cNvPr>
          <p:cNvSpPr txBox="1">
            <a:spLocks/>
          </p:cNvSpPr>
          <p:nvPr/>
        </p:nvSpPr>
        <p:spPr>
          <a:xfrm>
            <a:off x="8824404" y="5902525"/>
            <a:ext cx="3572149" cy="786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www.workwellks.com</a:t>
            </a:r>
          </a:p>
          <a:p>
            <a:r>
              <a:rPr lang="en-US" sz="2400" dirty="0"/>
              <a:t>workwellks@kumc.edu</a:t>
            </a:r>
            <a:r>
              <a:rPr lang="en-US" dirty="0"/>
              <a:t>	</a:t>
            </a:r>
          </a:p>
        </p:txBody>
      </p:sp>
      <p:pic>
        <p:nvPicPr>
          <p:cNvPr id="55" name="Graphic 54" descr="Envelope with solid fill">
            <a:extLst>
              <a:ext uri="{FF2B5EF4-FFF2-40B4-BE49-F238E27FC236}">
                <a16:creationId xmlns:a16="http://schemas.microsoft.com/office/drawing/2014/main" id="{81CCFEC2-86A0-313E-D237-CB5958F3DF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74084" y="6301049"/>
            <a:ext cx="328105" cy="328105"/>
          </a:xfrm>
          <a:prstGeom prst="rect">
            <a:avLst/>
          </a:prstGeom>
        </p:spPr>
      </p:pic>
      <p:pic>
        <p:nvPicPr>
          <p:cNvPr id="59" name="Graphic 58" descr="World with solid fill">
            <a:extLst>
              <a:ext uri="{FF2B5EF4-FFF2-40B4-BE49-F238E27FC236}">
                <a16:creationId xmlns:a16="http://schemas.microsoft.com/office/drawing/2014/main" id="{459202DE-2B41-DE7F-4320-335157581C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69665" y="5932283"/>
            <a:ext cx="328105" cy="32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01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08462-EBF0-5B29-291E-7D4DAAAA6D88}"/>
              </a:ext>
            </a:extLst>
          </p:cNvPr>
          <p:cNvSpPr/>
          <p:nvPr/>
        </p:nvSpPr>
        <p:spPr>
          <a:xfrm>
            <a:off x="6613864" y="2663301"/>
            <a:ext cx="2760955" cy="905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546" y="1288880"/>
            <a:ext cx="4903377" cy="610863"/>
          </a:xfrm>
        </p:spPr>
        <p:txBody>
          <a:bodyPr/>
          <a:lstStyle/>
          <a:p>
            <a:r>
              <a:rPr lang="en-US" dirty="0"/>
              <a:t>Tobacco Use</a:t>
            </a:r>
          </a:p>
        </p:txBody>
      </p:sp>
      <p:pic>
        <p:nvPicPr>
          <p:cNvPr id="13" name="Picture Placeholder 12" descr="A person smoking a cigarette&#10;&#10;Description automatically generated">
            <a:extLst>
              <a:ext uri="{FF2B5EF4-FFF2-40B4-BE49-F238E27FC236}">
                <a16:creationId xmlns:a16="http://schemas.microsoft.com/office/drawing/2014/main" id="{4A0AAFF1-CEC7-2E57-BA98-4D265B0CC4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9" r="24479"/>
          <a:stretch>
            <a:fillRect/>
          </a:stretch>
        </p:blipFill>
        <p:spPr>
          <a:xfrm>
            <a:off x="0" y="0"/>
            <a:ext cx="5251450" cy="685800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5251450" y="2610035"/>
            <a:ext cx="6545215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Tobacco use kills 8 million people each year</a:t>
            </a:r>
            <a:r>
              <a:rPr lang="en-US" sz="2000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, including 1.2 million from exposure to second-hand smoke </a:t>
            </a:r>
            <a:r>
              <a:rPr lang="en-US" sz="1200" dirty="0">
                <a:solidFill>
                  <a:schemeClr val="bg2"/>
                </a:solidFill>
              </a:rPr>
              <a:t>(WHO, 2022)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Tobacco kills up to half of all users </a:t>
            </a:r>
            <a:r>
              <a:rPr lang="en-US" sz="1200" dirty="0">
                <a:solidFill>
                  <a:schemeClr val="bg2"/>
                </a:solidFill>
              </a:rPr>
              <a:t>(WHO, 2022)</a:t>
            </a:r>
          </a:p>
          <a:p>
            <a:pPr marL="652463" lvl="1" indent="-28575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For each person who dies from smoking-related disease, there are 30 more who have at least one serious illness </a:t>
            </a:r>
            <a:r>
              <a:rPr lang="en-US" sz="1200" dirty="0">
                <a:solidFill>
                  <a:schemeClr val="bg2"/>
                </a:solidFill>
              </a:rPr>
              <a:t>(CDC, 2020)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Tobacco causes cancer, heart disease, stroke, and lung diseases </a:t>
            </a:r>
            <a:r>
              <a:rPr lang="en-US" sz="1200" dirty="0">
                <a:solidFill>
                  <a:schemeClr val="bg2"/>
                </a:solidFill>
              </a:rPr>
              <a:t>(CDC, 2020)</a:t>
            </a:r>
          </a:p>
          <a:p>
            <a:endParaRPr lang="en-US" sz="1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3C4EC9-CE6B-0EC7-B4AF-73337B94F54C}"/>
              </a:ext>
            </a:extLst>
          </p:cNvPr>
          <p:cNvCxnSpPr/>
          <p:nvPr/>
        </p:nvCxnSpPr>
        <p:spPr>
          <a:xfrm>
            <a:off x="5557421" y="2210540"/>
            <a:ext cx="180216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128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1373AF-06DF-1F42-8807-9F470BD9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78" y="1136515"/>
            <a:ext cx="4941477" cy="610863"/>
          </a:xfrm>
        </p:spPr>
        <p:txBody>
          <a:bodyPr/>
          <a:lstStyle/>
          <a:p>
            <a:r>
              <a:rPr lang="en-US" dirty="0"/>
              <a:t>Stress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ACAEB-4686-7200-DFE1-62CD2EB621BA}"/>
              </a:ext>
            </a:extLst>
          </p:cNvPr>
          <p:cNvSpPr txBox="1"/>
          <p:nvPr/>
        </p:nvSpPr>
        <p:spPr>
          <a:xfrm>
            <a:off x="614777" y="2084730"/>
            <a:ext cx="69901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64% of Americans: work is main source of stress </a:t>
            </a:r>
            <a:r>
              <a:rPr lang="en-US" sz="1200" dirty="0">
                <a:solidFill>
                  <a:schemeClr val="bg2"/>
                </a:solidFill>
              </a:rPr>
              <a:t>(APA, 2019)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</a:rPr>
              <a:t>In 2020, 70% said work was a significant source of stress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2"/>
              </a:solidFill>
            </a:endParaRPr>
          </a:p>
          <a:p>
            <a:pPr marL="18288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Approximately 30% of workers say their stress level is “high” or “unsustainably high” </a:t>
            </a:r>
            <a:r>
              <a:rPr lang="en-US" sz="1200" dirty="0">
                <a:solidFill>
                  <a:schemeClr val="bg2"/>
                </a:solidFill>
              </a:rPr>
              <a:t>(Wrike, 2019)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2"/>
              </a:solidFill>
            </a:endParaRPr>
          </a:p>
          <a:p>
            <a:br>
              <a:rPr lang="en-US" sz="2000" dirty="0">
                <a:solidFill>
                  <a:schemeClr val="bg2"/>
                </a:solidFill>
              </a:rPr>
            </a:br>
            <a:endParaRPr lang="en-US" sz="2000" dirty="0">
              <a:solidFill>
                <a:schemeClr val="bg2"/>
              </a:solidFill>
            </a:endParaRPr>
          </a:p>
          <a:p>
            <a:endParaRPr lang="en-US" sz="1200" dirty="0">
              <a:solidFill>
                <a:schemeClr val="bg2"/>
              </a:solidFill>
            </a:endParaRPr>
          </a:p>
          <a:p>
            <a:endParaRPr lang="en-US" sz="1200" dirty="0">
              <a:solidFill>
                <a:schemeClr val="bg2"/>
              </a:solidFill>
            </a:endParaRPr>
          </a:p>
          <a:p>
            <a:endParaRPr lang="en-US" sz="10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BBC1247-796B-0F31-0366-9B1CCD9B1B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457" r="17457"/>
          <a:stretch>
            <a:fillRect/>
          </a:stretch>
        </p:blipFill>
        <p:spPr>
          <a:xfrm>
            <a:off x="7740713" y="0"/>
            <a:ext cx="5822308" cy="690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23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9620-6CCC-A34D-9D45-D6B57F800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7265577" cy="6108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Annual Health Care Costs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655189-E7B2-3A4A-99EE-997592791F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26301" y="2255763"/>
            <a:ext cx="2533992" cy="240330"/>
          </a:xfrm>
        </p:spPr>
        <p:txBody>
          <a:bodyPr/>
          <a:lstStyle/>
          <a:p>
            <a:r>
              <a:rPr lang="en-US" sz="3200" dirty="0"/>
              <a:t>Tobacco 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3C602-BA59-1744-B258-B489E00A3E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26301" y="2767191"/>
            <a:ext cx="3647907" cy="1042340"/>
          </a:xfrm>
        </p:spPr>
        <p:txBody>
          <a:bodyPr/>
          <a:lstStyle/>
          <a:p>
            <a:r>
              <a:rPr lang="en-US" sz="2000" b="0" i="0" dirty="0">
                <a:solidFill>
                  <a:schemeClr val="bg2"/>
                </a:solidFill>
                <a:effectLst/>
                <a:latin typeface="ANR-WorkSans"/>
              </a:rPr>
              <a:t>Cigarette smoking cost more than $240 </a:t>
            </a:r>
            <a:r>
              <a:rPr lang="en-US" sz="2000" dirty="0">
                <a:solidFill>
                  <a:schemeClr val="bg2"/>
                </a:solidFill>
                <a:latin typeface="ANR-WorkSans"/>
              </a:rPr>
              <a:t>billion (plus $185 billion in productivity). </a:t>
            </a:r>
            <a:r>
              <a:rPr lang="en-US" sz="1000" dirty="0">
                <a:solidFill>
                  <a:schemeClr val="bg2"/>
                </a:solidFill>
              </a:rPr>
              <a:t>(CDC, 2022)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4284CF-DF13-E947-ADA5-0FD9AAC03C2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962400" y="4189071"/>
            <a:ext cx="2926672" cy="242894"/>
          </a:xfrm>
        </p:spPr>
        <p:txBody>
          <a:bodyPr/>
          <a:lstStyle/>
          <a:p>
            <a:r>
              <a:rPr lang="en-US" sz="3200" dirty="0"/>
              <a:t>Poor Nutrition</a:t>
            </a:r>
            <a:r>
              <a:rPr lang="en-US" dirty="0"/>
              <a:t>	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396C20-F6DF-C940-BE16-6E008BFF9CB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43638" y="2253198"/>
            <a:ext cx="3457784" cy="242895"/>
          </a:xfrm>
        </p:spPr>
        <p:txBody>
          <a:bodyPr/>
          <a:lstStyle/>
          <a:p>
            <a:r>
              <a:rPr lang="en-US" sz="3200" dirty="0"/>
              <a:t>Physical Inactivity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F2A68F-70C1-7F46-9A1C-586701744F5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43638" y="2795645"/>
            <a:ext cx="3647907" cy="369332"/>
          </a:xfrm>
        </p:spPr>
        <p:txBody>
          <a:bodyPr/>
          <a:lstStyle/>
          <a:p>
            <a:r>
              <a:rPr lang="en-US" sz="2000" b="0" i="0" dirty="0">
                <a:solidFill>
                  <a:schemeClr val="bg2"/>
                </a:solidFill>
                <a:effectLst/>
                <a:latin typeface="ANR-WorkSans"/>
              </a:rPr>
              <a:t>Inadequate levels of physical activity are associated with $117 billion. </a:t>
            </a:r>
            <a:r>
              <a:rPr lang="en-US" sz="1000" dirty="0">
                <a:solidFill>
                  <a:schemeClr val="bg2"/>
                </a:solidFill>
              </a:rPr>
              <a:t>(CDC, 2022)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554997-3B04-634C-A36E-69B03113315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0" y="4153395"/>
            <a:ext cx="2133600" cy="205837"/>
          </a:xfrm>
        </p:spPr>
        <p:txBody>
          <a:bodyPr/>
          <a:lstStyle/>
          <a:p>
            <a:r>
              <a:rPr lang="en-US" sz="3200" dirty="0"/>
              <a:t>Stress</a:t>
            </a:r>
            <a:r>
              <a:rPr lang="en-US" dirty="0"/>
              <a:t>	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355B93-F7B4-8649-8BBF-819B529D7EC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0" y="4684382"/>
            <a:ext cx="2965389" cy="1038265"/>
          </a:xfrm>
        </p:spPr>
        <p:txBody>
          <a:bodyPr/>
          <a:lstStyle/>
          <a:p>
            <a:r>
              <a:rPr lang="en-US" sz="2000" dirty="0">
                <a:solidFill>
                  <a:schemeClr val="bg2"/>
                </a:solidFill>
              </a:rPr>
              <a:t>Stressed workers were 15% more costly than their non-stressed counterparts after one year and 46% more costly after three years. </a:t>
            </a:r>
            <a:r>
              <a:rPr lang="en-US" sz="1000" dirty="0">
                <a:solidFill>
                  <a:schemeClr val="bg2"/>
                </a:solidFill>
              </a:rPr>
              <a:t>(</a:t>
            </a:r>
            <a:r>
              <a:rPr lang="en-US" sz="1000" dirty="0" err="1">
                <a:solidFill>
                  <a:schemeClr val="bg2"/>
                </a:solidFill>
              </a:rPr>
              <a:t>Goetzel</a:t>
            </a:r>
            <a:r>
              <a:rPr lang="en-US" sz="1000" dirty="0">
                <a:solidFill>
                  <a:schemeClr val="bg2"/>
                </a:solidFill>
              </a:rPr>
              <a:t> et al., 2020)</a:t>
            </a:r>
          </a:p>
          <a:p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C0D329C2-CF39-40AB-883B-A1173005F10D}"/>
              </a:ext>
            </a:extLst>
          </p:cNvPr>
          <p:cNvSpPr txBox="1">
            <a:spLocks/>
          </p:cNvSpPr>
          <p:nvPr/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1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324D2CD-E3CB-0462-C608-25C3806A45AA}"/>
              </a:ext>
            </a:extLst>
          </p:cNvPr>
          <p:cNvSpPr txBox="1">
            <a:spLocks/>
          </p:cNvSpPr>
          <p:nvPr/>
        </p:nvSpPr>
        <p:spPr>
          <a:xfrm>
            <a:off x="3962400" y="4731517"/>
            <a:ext cx="2849230" cy="36933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2"/>
                </a:solidFill>
                <a:latin typeface="ANR-WorkSans"/>
              </a:rPr>
              <a:t>Poor diets are linked to $50 billion. </a:t>
            </a:r>
            <a:r>
              <a:rPr lang="en-US" sz="1000" dirty="0">
                <a:solidFill>
                  <a:schemeClr val="bg2"/>
                </a:solidFill>
              </a:rPr>
              <a:t>(Jardim et al., 2019)</a:t>
            </a:r>
          </a:p>
          <a:p>
            <a:endParaRPr lang="en-US" dirty="0"/>
          </a:p>
        </p:txBody>
      </p:sp>
      <p:pic>
        <p:nvPicPr>
          <p:cNvPr id="17" name="Graphic 16" descr="Money outline">
            <a:extLst>
              <a:ext uri="{FF2B5EF4-FFF2-40B4-BE49-F238E27FC236}">
                <a16:creationId xmlns:a16="http://schemas.microsoft.com/office/drawing/2014/main" id="{B83BEC5B-BA9B-C071-FC86-0D4BF6DC1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5927" y="464148"/>
            <a:ext cx="1440691" cy="1440691"/>
          </a:xfrm>
          <a:prstGeom prst="rect">
            <a:avLst/>
          </a:prstGeom>
        </p:spPr>
      </p:pic>
      <p:pic>
        <p:nvPicPr>
          <p:cNvPr id="19" name="Graphic 18" descr="Coins outline">
            <a:extLst>
              <a:ext uri="{FF2B5EF4-FFF2-40B4-BE49-F238E27FC236}">
                <a16:creationId xmlns:a16="http://schemas.microsoft.com/office/drawing/2014/main" id="{0ACC9FF6-5570-AC17-ECEE-2386372E7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140" y="5077338"/>
            <a:ext cx="1313180" cy="131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0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10" grpId="0" build="p"/>
      <p:bldP spid="9" grpId="0" build="p"/>
      <p:bldP spid="8" grpId="0" build="p"/>
      <p:bldP spid="7" grpId="0" build="p"/>
      <p:bldP spid="11" grpId="0"/>
    </p:bldLst>
  </p:timing>
</p:sld>
</file>

<file path=ppt/theme/theme1.xml><?xml version="1.0" encoding="utf-8"?>
<a:theme xmlns:a="http://schemas.openxmlformats.org/drawingml/2006/main" name="Theme1">
  <a:themeElements>
    <a:clrScheme name="WWKS">
      <a:dk1>
        <a:srgbClr val="182B49"/>
      </a:dk1>
      <a:lt1>
        <a:sysClr val="window" lastClr="FFFFFF"/>
      </a:lt1>
      <a:dk2>
        <a:srgbClr val="182B49"/>
      </a:dk2>
      <a:lt2>
        <a:srgbClr val="A7C21B"/>
      </a:lt2>
      <a:accent1>
        <a:srgbClr val="182B49"/>
      </a:accent1>
      <a:accent2>
        <a:srgbClr val="A7C21B"/>
      </a:accent2>
      <a:accent3>
        <a:srgbClr val="3CB6CE"/>
      </a:accent3>
      <a:accent4>
        <a:srgbClr val="182B49"/>
      </a:accent4>
      <a:accent5>
        <a:srgbClr val="A7C21B"/>
      </a:accent5>
      <a:accent6>
        <a:srgbClr val="182B49"/>
      </a:accent6>
      <a:hlink>
        <a:srgbClr val="3CB6CE"/>
      </a:hlink>
      <a:folHlink>
        <a:srgbClr val="FF6600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issPresentation C_MW_JS_SL_v2" id="{50B954A5-DC84-41DE-87BB-B459A4E7EDA7}" vid="{75F44519-9FD6-49F7-AB9C-46D055682C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3804F14-618B-48E0-A956-DD76B6099D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446DA3-37A7-4516-A4F6-8B99D0D312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C8E66C-AC30-44BA-8882-3290DF968F1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8371</TotalTime>
  <Words>3153</Words>
  <Application>Microsoft Office PowerPoint</Application>
  <PresentationFormat>Widescreen</PresentationFormat>
  <Paragraphs>496</Paragraphs>
  <Slides>69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7" baseType="lpstr">
      <vt:lpstr>ANR-WorkSans</vt:lpstr>
      <vt:lpstr>Arial</vt:lpstr>
      <vt:lpstr>Calibri</vt:lpstr>
      <vt:lpstr>Courier New</vt:lpstr>
      <vt:lpstr>Franklin Gothic Book</vt:lpstr>
      <vt:lpstr>Franklin Gothic Demi</vt:lpstr>
      <vt:lpstr>Wingdings</vt:lpstr>
      <vt:lpstr>Theme1</vt:lpstr>
      <vt:lpstr>How Worksites Can Improve Community Health</vt:lpstr>
      <vt:lpstr>Intent of the Initiative</vt:lpstr>
      <vt:lpstr> The Problem(s)</vt:lpstr>
      <vt:lpstr>3 Four 80</vt:lpstr>
      <vt:lpstr>Physical Inactivity</vt:lpstr>
      <vt:lpstr>Poor Nutrition</vt:lpstr>
      <vt:lpstr>Tobacco Use</vt:lpstr>
      <vt:lpstr>Stress</vt:lpstr>
      <vt:lpstr>The Annual Health Care Costs</vt:lpstr>
      <vt:lpstr>The U.S. Health Disadvantage</vt:lpstr>
      <vt:lpstr>PowerPoint Presentation</vt:lpstr>
      <vt:lpstr>Health Spending &amp; Life Expectancy</vt:lpstr>
      <vt:lpstr>Is this  about choice? </vt:lpstr>
      <vt:lpstr>Physical Inactivity</vt:lpstr>
      <vt:lpstr>Poor Nutrition</vt:lpstr>
      <vt:lpstr>Tobacco Use</vt:lpstr>
      <vt:lpstr>PowerPoint Presentation</vt:lpstr>
      <vt:lpstr>Well-Being</vt:lpstr>
      <vt:lpstr> Why Worksite Wellness? </vt:lpstr>
      <vt:lpstr>Benefits of Comprehensive Worksite Wellness</vt:lpstr>
      <vt:lpstr> Why Community Health? </vt:lpstr>
      <vt:lpstr>Worksites Benefit When the Community is Healthy</vt:lpstr>
      <vt:lpstr> Take Action at the Worksite</vt:lpstr>
      <vt:lpstr>PowerPoint Presentation</vt:lpstr>
      <vt:lpstr>How Do We Change?</vt:lpstr>
      <vt:lpstr>PowerPoint Presentation</vt:lpstr>
      <vt:lpstr>PowerPoint Presentation</vt:lpstr>
      <vt:lpstr>Physical Activity</vt:lpstr>
      <vt:lpstr>Food and Beverage</vt:lpstr>
      <vt:lpstr>Tobacco</vt:lpstr>
      <vt:lpstr>Well-Being</vt:lpstr>
      <vt:lpstr>PowerPoint Presentation</vt:lpstr>
      <vt:lpstr>Physical Activity</vt:lpstr>
      <vt:lpstr>Food and Beverage</vt:lpstr>
      <vt:lpstr>Tobacco</vt:lpstr>
      <vt:lpstr>Well-Being</vt:lpstr>
      <vt:lpstr>PowerPoint Presentation</vt:lpstr>
      <vt:lpstr>Physical Activity</vt:lpstr>
      <vt:lpstr>Food and Beverage</vt:lpstr>
      <vt:lpstr>Tobacco</vt:lpstr>
      <vt:lpstr>Well-Being</vt:lpstr>
      <vt:lpstr>PowerPoint Presentation</vt:lpstr>
      <vt:lpstr>Physical Activity</vt:lpstr>
      <vt:lpstr>Food and Beverage</vt:lpstr>
      <vt:lpstr>Tobacco</vt:lpstr>
      <vt:lpstr>Well-Being</vt:lpstr>
      <vt:lpstr>PowerPoint Presentation</vt:lpstr>
      <vt:lpstr>Physical Activity</vt:lpstr>
      <vt:lpstr>Food and Beverage</vt:lpstr>
      <vt:lpstr>Tobacco</vt:lpstr>
      <vt:lpstr>Well-Being – Physical Environment</vt:lpstr>
      <vt:lpstr>Well-Being – Social Environment</vt:lpstr>
      <vt:lpstr> Take Action in the Community</vt:lpstr>
      <vt:lpstr>PowerPoint Presentation</vt:lpstr>
      <vt:lpstr>Physical Activity</vt:lpstr>
      <vt:lpstr>PowerPoint Presentation</vt:lpstr>
      <vt:lpstr>PowerPoint Presentation</vt:lpstr>
      <vt:lpstr>Food and Beverage</vt:lpstr>
      <vt:lpstr>PowerPoint Presentation</vt:lpstr>
      <vt:lpstr>PowerPoint Presentation</vt:lpstr>
      <vt:lpstr>Tobacco</vt:lpstr>
      <vt:lpstr>PowerPoint Presentation</vt:lpstr>
      <vt:lpstr>PowerPoint Presentation</vt:lpstr>
      <vt:lpstr>PowerPoint Presentation</vt:lpstr>
      <vt:lpstr>Well-Being</vt:lpstr>
      <vt:lpstr>Childcare Availability and Affordability</vt:lpstr>
      <vt:lpstr>PowerPoint Presentation</vt:lpstr>
      <vt:lpstr> Questions?</vt:lpstr>
      <vt:lpstr>WorkWell KS 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Review</dc:title>
  <dc:creator>Melinda Chenault</dc:creator>
  <cp:lastModifiedBy>Elizabeth Ablah</cp:lastModifiedBy>
  <cp:revision>54</cp:revision>
  <dcterms:created xsi:type="dcterms:W3CDTF">2023-03-28T15:17:01Z</dcterms:created>
  <dcterms:modified xsi:type="dcterms:W3CDTF">2023-04-07T17:07:42Z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